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4"/>
  </p:sldMasterIdLst>
  <p:notesMasterIdLst>
    <p:notesMasterId r:id="rId28"/>
  </p:notesMasterIdLst>
  <p:sldIdLst>
    <p:sldId id="257" r:id="rId5"/>
    <p:sldId id="286" r:id="rId6"/>
    <p:sldId id="412" r:id="rId7"/>
    <p:sldId id="405" r:id="rId8"/>
    <p:sldId id="406" r:id="rId9"/>
    <p:sldId id="410" r:id="rId10"/>
    <p:sldId id="409" r:id="rId11"/>
    <p:sldId id="399" r:id="rId12"/>
    <p:sldId id="403" r:id="rId13"/>
    <p:sldId id="388" r:id="rId14"/>
    <p:sldId id="352" r:id="rId15"/>
    <p:sldId id="368" r:id="rId16"/>
    <p:sldId id="369" r:id="rId17"/>
    <p:sldId id="372" r:id="rId18"/>
    <p:sldId id="348" r:id="rId19"/>
    <p:sldId id="363" r:id="rId20"/>
    <p:sldId id="386" r:id="rId21"/>
    <p:sldId id="402" r:id="rId22"/>
    <p:sldId id="395" r:id="rId23"/>
    <p:sldId id="378" r:id="rId24"/>
    <p:sldId id="302" r:id="rId25"/>
    <p:sldId id="289" r:id="rId26"/>
    <p:sldId id="356" r:id="rId27"/>
  </p:sldIdLst>
  <p:sldSz cx="9144000" cy="5143500" type="screen16x9"/>
  <p:notesSz cx="6858000" cy="9144000"/>
  <p:embeddedFontLst>
    <p:embeddedFont>
      <p:font typeface="Segoe" charset="0"/>
      <p:regular r:id="rId29"/>
      <p:bold r:id="rId30"/>
      <p:italic r:id="rId31"/>
      <p:boldItalic r:id="rId32"/>
    </p:embeddedFont>
    <p:embeddedFont>
      <p:font typeface="Segoe UI" pitchFamily="34" charset="0"/>
      <p:regular r:id="rId33"/>
      <p:bold r:id="rId34"/>
      <p:italic r:id="rId35"/>
      <p:boldItalic r:id="rId36"/>
    </p:embeddedFont>
    <p:embeddedFont>
      <p:font typeface="Segoe Light" charset="0"/>
      <p:regular r:id="rId37"/>
      <p:italic r:id="rId38"/>
    </p:embeddedFon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76115" autoAdjust="0"/>
  </p:normalViewPr>
  <p:slideViewPr>
    <p:cSldViewPr snapToGrid="0" snapToObjects="1">
      <p:cViewPr>
        <p:scale>
          <a:sx n="90" d="100"/>
          <a:sy n="90" d="100"/>
        </p:scale>
        <p:origin x="-774" y="-10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A8BC0-3FCD-4FA9-991E-99356CDDAB5B}" type="doc">
      <dgm:prSet loTypeId="urn:microsoft.com/office/officeart/2005/8/layout/pyramid1" loCatId="pyramid" qsTypeId="urn:microsoft.com/office/officeart/2005/8/quickstyle/simple1" qsCatId="simple" csTypeId="urn:microsoft.com/office/officeart/2005/8/colors/colorful1#1" csCatId="colorful" phldr="1"/>
      <dgm:spPr/>
    </dgm:pt>
    <dgm:pt modelId="{DA47DF87-549B-4DC4-8093-297CD50E9B24}">
      <dgm:prSet phldrT="[Text]" custT="1"/>
      <dgm:spPr>
        <a:solidFill>
          <a:schemeClr val="accent3"/>
        </a:solidFill>
      </dgm:spPr>
      <dgm:t>
        <a:bodyPr anchor="b"/>
        <a:lstStyle/>
        <a:p>
          <a:r>
            <a:rPr lang="en-US" sz="1600" dirty="0" smtClean="0">
              <a:solidFill>
                <a:schemeClr val="bg1"/>
              </a:solidFill>
              <a:latin typeface="Segoe Light" charset="0"/>
            </a:rPr>
            <a:t>Delight</a:t>
          </a:r>
          <a:endParaRPr lang="en-US" sz="1600" dirty="0">
            <a:solidFill>
              <a:schemeClr val="bg1"/>
            </a:solidFill>
            <a:latin typeface="Segoe Light" charset="0"/>
          </a:endParaRPr>
        </a:p>
      </dgm:t>
    </dgm:pt>
    <dgm:pt modelId="{393C77DE-F999-472A-907C-908A3CF5A6CF}" type="parTrans" cxnId="{4C873354-D764-4048-95D7-6981BD01EBCF}">
      <dgm:prSet/>
      <dgm:spPr/>
      <dgm:t>
        <a:bodyPr/>
        <a:lstStyle/>
        <a:p>
          <a:endParaRPr lang="en-US" sz="1200"/>
        </a:p>
      </dgm:t>
    </dgm:pt>
    <dgm:pt modelId="{F0C17D55-4A2A-4629-B79C-54E4B2C4B56F}" type="sibTrans" cxnId="{4C873354-D764-4048-95D7-6981BD01EBCF}">
      <dgm:prSet/>
      <dgm:spPr/>
      <dgm:t>
        <a:bodyPr/>
        <a:lstStyle/>
        <a:p>
          <a:endParaRPr lang="en-US" sz="1200"/>
        </a:p>
      </dgm:t>
    </dgm:pt>
    <dgm:pt modelId="{B22BFA3E-FFF9-4A4C-9698-1B38D319AAF7}">
      <dgm:prSet phldrT="[Text]" custT="1"/>
      <dgm:spPr>
        <a:solidFill>
          <a:schemeClr val="accent1"/>
        </a:solidFill>
      </dgm:spPr>
      <dgm:t>
        <a:bodyPr anchor="b"/>
        <a:lstStyle/>
        <a:p>
          <a:r>
            <a:rPr lang="en-US" sz="2000" dirty="0" smtClean="0">
              <a:solidFill>
                <a:schemeClr val="bg1"/>
              </a:solidFill>
              <a:latin typeface="Segoe Light" charset="0"/>
            </a:rPr>
            <a:t>Utility</a:t>
          </a:r>
          <a:endParaRPr lang="en-US" sz="2000" dirty="0">
            <a:solidFill>
              <a:schemeClr val="bg1"/>
            </a:solidFill>
            <a:latin typeface="Segoe Light" charset="0"/>
          </a:endParaRPr>
        </a:p>
      </dgm:t>
    </dgm:pt>
    <dgm:pt modelId="{4FF2D0E8-3B0B-42D6-A4F3-8E8A6D9F7B69}" type="parTrans" cxnId="{309F7AF2-0180-4EBF-9B8C-6B5EDF6550C6}">
      <dgm:prSet/>
      <dgm:spPr/>
      <dgm:t>
        <a:bodyPr/>
        <a:lstStyle/>
        <a:p>
          <a:endParaRPr lang="en-US" sz="1200"/>
        </a:p>
      </dgm:t>
    </dgm:pt>
    <dgm:pt modelId="{2271B47E-5FCE-49BC-B3D8-C0CF532B37DF}" type="sibTrans" cxnId="{309F7AF2-0180-4EBF-9B8C-6B5EDF6550C6}">
      <dgm:prSet/>
      <dgm:spPr/>
      <dgm:t>
        <a:bodyPr/>
        <a:lstStyle/>
        <a:p>
          <a:endParaRPr lang="en-US" sz="1200"/>
        </a:p>
      </dgm:t>
    </dgm:pt>
    <dgm:pt modelId="{545A4555-D150-4548-A9C2-81EF5C8287DF}">
      <dgm:prSet phldrT="[Text]" custT="1"/>
      <dgm:spPr>
        <a:solidFill>
          <a:schemeClr val="accent4"/>
        </a:solidFill>
        <a:ln>
          <a:solidFill>
            <a:schemeClr val="bg2"/>
          </a:solidFill>
        </a:ln>
      </dgm:spPr>
      <dgm:t>
        <a:bodyPr anchor="b"/>
        <a:lstStyle/>
        <a:p>
          <a:r>
            <a:rPr lang="en-US" sz="2400" dirty="0" smtClean="0">
              <a:solidFill>
                <a:schemeClr val="bg1"/>
              </a:solidFill>
              <a:latin typeface="Segoe Light" charset="0"/>
            </a:rPr>
            <a:t>Functionality</a:t>
          </a:r>
          <a:endParaRPr lang="en-US" sz="2400" dirty="0">
            <a:solidFill>
              <a:schemeClr val="bg1"/>
            </a:solidFill>
            <a:latin typeface="Segoe Light" charset="0"/>
          </a:endParaRPr>
        </a:p>
      </dgm:t>
    </dgm:pt>
    <dgm:pt modelId="{0F6335CD-CDE0-4E06-927E-9821868369F3}" type="parTrans" cxnId="{B3CB8857-B21F-4792-AAE6-AEFC693384D6}">
      <dgm:prSet/>
      <dgm:spPr/>
      <dgm:t>
        <a:bodyPr/>
        <a:lstStyle/>
        <a:p>
          <a:endParaRPr lang="en-US" sz="1200"/>
        </a:p>
      </dgm:t>
    </dgm:pt>
    <dgm:pt modelId="{6478B159-57D6-47AB-BE30-3C0D122F74E6}" type="sibTrans" cxnId="{B3CB8857-B21F-4792-AAE6-AEFC693384D6}">
      <dgm:prSet/>
      <dgm:spPr/>
      <dgm:t>
        <a:bodyPr/>
        <a:lstStyle/>
        <a:p>
          <a:endParaRPr lang="en-US" sz="1200"/>
        </a:p>
      </dgm:t>
    </dgm:pt>
    <dgm:pt modelId="{D9C6DE07-E0B8-448A-8F56-4130AF2A2692}" type="pres">
      <dgm:prSet presAssocID="{EFAA8BC0-3FCD-4FA9-991E-99356CDDAB5B}" presName="Name0" presStyleCnt="0">
        <dgm:presLayoutVars>
          <dgm:dir/>
          <dgm:animLvl val="lvl"/>
          <dgm:resizeHandles val="exact"/>
        </dgm:presLayoutVars>
      </dgm:prSet>
      <dgm:spPr/>
    </dgm:pt>
    <dgm:pt modelId="{06411401-73BA-42C0-9A1E-75156318D634}" type="pres">
      <dgm:prSet presAssocID="{DA47DF87-549B-4DC4-8093-297CD50E9B24}" presName="Name8" presStyleCnt="0"/>
      <dgm:spPr/>
    </dgm:pt>
    <dgm:pt modelId="{998F7BFC-D021-4D45-B91B-A31C4E9A590E}" type="pres">
      <dgm:prSet presAssocID="{DA47DF87-549B-4DC4-8093-297CD50E9B24}" presName="level" presStyleLbl="node1" presStyleIdx="0" presStyleCnt="3" custScaleY="88525">
        <dgm:presLayoutVars>
          <dgm:chMax val="1"/>
          <dgm:bulletEnabled val="1"/>
        </dgm:presLayoutVars>
      </dgm:prSet>
      <dgm:spPr/>
      <dgm:t>
        <a:bodyPr/>
        <a:lstStyle/>
        <a:p>
          <a:endParaRPr lang="en-US"/>
        </a:p>
      </dgm:t>
    </dgm:pt>
    <dgm:pt modelId="{55CF30EB-FD5C-43B1-999D-1F3C7B3909EE}" type="pres">
      <dgm:prSet presAssocID="{DA47DF87-549B-4DC4-8093-297CD50E9B24}" presName="levelTx" presStyleLbl="revTx" presStyleIdx="0" presStyleCnt="0">
        <dgm:presLayoutVars>
          <dgm:chMax val="1"/>
          <dgm:bulletEnabled val="1"/>
        </dgm:presLayoutVars>
      </dgm:prSet>
      <dgm:spPr/>
      <dgm:t>
        <a:bodyPr/>
        <a:lstStyle/>
        <a:p>
          <a:endParaRPr lang="en-US"/>
        </a:p>
      </dgm:t>
    </dgm:pt>
    <dgm:pt modelId="{593C0F97-AC88-4C79-9BB8-623F6049679C}" type="pres">
      <dgm:prSet presAssocID="{B22BFA3E-FFF9-4A4C-9698-1B38D319AAF7}" presName="Name8" presStyleCnt="0"/>
      <dgm:spPr/>
    </dgm:pt>
    <dgm:pt modelId="{CF130C93-17D7-45C9-BE9F-6CD26531B707}" type="pres">
      <dgm:prSet presAssocID="{B22BFA3E-FFF9-4A4C-9698-1B38D319AAF7}" presName="level" presStyleLbl="node1" presStyleIdx="1" presStyleCnt="3" custScaleY="84540" custLinFactNeighborY="-2136">
        <dgm:presLayoutVars>
          <dgm:chMax val="1"/>
          <dgm:bulletEnabled val="1"/>
        </dgm:presLayoutVars>
      </dgm:prSet>
      <dgm:spPr/>
      <dgm:t>
        <a:bodyPr/>
        <a:lstStyle/>
        <a:p>
          <a:endParaRPr lang="en-US"/>
        </a:p>
      </dgm:t>
    </dgm:pt>
    <dgm:pt modelId="{560E56F5-8A6E-47B3-A064-5336FBEB6483}" type="pres">
      <dgm:prSet presAssocID="{B22BFA3E-FFF9-4A4C-9698-1B38D319AAF7}" presName="levelTx" presStyleLbl="revTx" presStyleIdx="0" presStyleCnt="0">
        <dgm:presLayoutVars>
          <dgm:chMax val="1"/>
          <dgm:bulletEnabled val="1"/>
        </dgm:presLayoutVars>
      </dgm:prSet>
      <dgm:spPr/>
      <dgm:t>
        <a:bodyPr/>
        <a:lstStyle/>
        <a:p>
          <a:endParaRPr lang="en-US"/>
        </a:p>
      </dgm:t>
    </dgm:pt>
    <dgm:pt modelId="{39669575-9C19-48BC-B1D9-43C9017F2EE6}" type="pres">
      <dgm:prSet presAssocID="{545A4555-D150-4548-A9C2-81EF5C8287DF}" presName="Name8" presStyleCnt="0"/>
      <dgm:spPr/>
    </dgm:pt>
    <dgm:pt modelId="{B49BA223-8A0E-4537-AFA2-B1B45B8FF260}" type="pres">
      <dgm:prSet presAssocID="{545A4555-D150-4548-A9C2-81EF5C8287DF}" presName="level" presStyleLbl="node1" presStyleIdx="2" presStyleCnt="3" custScaleY="85064" custLinFactNeighborX="-1059" custLinFactNeighborY="1551">
        <dgm:presLayoutVars>
          <dgm:chMax val="1"/>
          <dgm:bulletEnabled val="1"/>
        </dgm:presLayoutVars>
      </dgm:prSet>
      <dgm:spPr/>
      <dgm:t>
        <a:bodyPr/>
        <a:lstStyle/>
        <a:p>
          <a:endParaRPr lang="en-US"/>
        </a:p>
      </dgm:t>
    </dgm:pt>
    <dgm:pt modelId="{77E31381-C4DD-4830-AC1B-39B9E2B95D4D}" type="pres">
      <dgm:prSet presAssocID="{545A4555-D150-4548-A9C2-81EF5C8287DF}" presName="levelTx" presStyleLbl="revTx" presStyleIdx="0" presStyleCnt="0">
        <dgm:presLayoutVars>
          <dgm:chMax val="1"/>
          <dgm:bulletEnabled val="1"/>
        </dgm:presLayoutVars>
      </dgm:prSet>
      <dgm:spPr/>
      <dgm:t>
        <a:bodyPr/>
        <a:lstStyle/>
        <a:p>
          <a:endParaRPr lang="en-US"/>
        </a:p>
      </dgm:t>
    </dgm:pt>
  </dgm:ptLst>
  <dgm:cxnLst>
    <dgm:cxn modelId="{309F7AF2-0180-4EBF-9B8C-6B5EDF6550C6}" srcId="{EFAA8BC0-3FCD-4FA9-991E-99356CDDAB5B}" destId="{B22BFA3E-FFF9-4A4C-9698-1B38D319AAF7}" srcOrd="1" destOrd="0" parTransId="{4FF2D0E8-3B0B-42D6-A4F3-8E8A6D9F7B69}" sibTransId="{2271B47E-5FCE-49BC-B3D8-C0CF532B37DF}"/>
    <dgm:cxn modelId="{B3CB8857-B21F-4792-AAE6-AEFC693384D6}" srcId="{EFAA8BC0-3FCD-4FA9-991E-99356CDDAB5B}" destId="{545A4555-D150-4548-A9C2-81EF5C8287DF}" srcOrd="2" destOrd="0" parTransId="{0F6335CD-CDE0-4E06-927E-9821868369F3}" sibTransId="{6478B159-57D6-47AB-BE30-3C0D122F74E6}"/>
    <dgm:cxn modelId="{25F4F8CE-610D-4037-893C-154444BC4BB6}" type="presOf" srcId="{DA47DF87-549B-4DC4-8093-297CD50E9B24}" destId="{55CF30EB-FD5C-43B1-999D-1F3C7B3909EE}" srcOrd="1" destOrd="0" presId="urn:microsoft.com/office/officeart/2005/8/layout/pyramid1"/>
    <dgm:cxn modelId="{4C873354-D764-4048-95D7-6981BD01EBCF}" srcId="{EFAA8BC0-3FCD-4FA9-991E-99356CDDAB5B}" destId="{DA47DF87-549B-4DC4-8093-297CD50E9B24}" srcOrd="0" destOrd="0" parTransId="{393C77DE-F999-472A-907C-908A3CF5A6CF}" sibTransId="{F0C17D55-4A2A-4629-B79C-54E4B2C4B56F}"/>
    <dgm:cxn modelId="{FED0F9EF-DB49-406F-B6C7-2B2D5481BB03}" type="presOf" srcId="{B22BFA3E-FFF9-4A4C-9698-1B38D319AAF7}" destId="{CF130C93-17D7-45C9-BE9F-6CD26531B707}" srcOrd="0" destOrd="0" presId="urn:microsoft.com/office/officeart/2005/8/layout/pyramid1"/>
    <dgm:cxn modelId="{205BA472-7EBF-4135-9F05-99EC2F9FEF34}" type="presOf" srcId="{EFAA8BC0-3FCD-4FA9-991E-99356CDDAB5B}" destId="{D9C6DE07-E0B8-448A-8F56-4130AF2A2692}" srcOrd="0" destOrd="0" presId="urn:microsoft.com/office/officeart/2005/8/layout/pyramid1"/>
    <dgm:cxn modelId="{04960A9D-4E57-498C-9585-C883845BD69C}" type="presOf" srcId="{545A4555-D150-4548-A9C2-81EF5C8287DF}" destId="{B49BA223-8A0E-4537-AFA2-B1B45B8FF260}" srcOrd="0" destOrd="0" presId="urn:microsoft.com/office/officeart/2005/8/layout/pyramid1"/>
    <dgm:cxn modelId="{D34896EB-A837-4BD0-953B-17A28E8AF44B}" type="presOf" srcId="{DA47DF87-549B-4DC4-8093-297CD50E9B24}" destId="{998F7BFC-D021-4D45-B91B-A31C4E9A590E}" srcOrd="0" destOrd="0" presId="urn:microsoft.com/office/officeart/2005/8/layout/pyramid1"/>
    <dgm:cxn modelId="{5AFD4A22-C94D-4C06-9B3A-09B50AF5FD78}" type="presOf" srcId="{B22BFA3E-FFF9-4A4C-9698-1B38D319AAF7}" destId="{560E56F5-8A6E-47B3-A064-5336FBEB6483}" srcOrd="1" destOrd="0" presId="urn:microsoft.com/office/officeart/2005/8/layout/pyramid1"/>
    <dgm:cxn modelId="{EDF707A4-A18C-48E4-B952-A22280BFEFA6}" type="presOf" srcId="{545A4555-D150-4548-A9C2-81EF5C8287DF}" destId="{77E31381-C4DD-4830-AC1B-39B9E2B95D4D}" srcOrd="1" destOrd="0" presId="urn:microsoft.com/office/officeart/2005/8/layout/pyramid1"/>
    <dgm:cxn modelId="{94FA136A-794B-4AD2-8796-0256185E6DF7}" type="presParOf" srcId="{D9C6DE07-E0B8-448A-8F56-4130AF2A2692}" destId="{06411401-73BA-42C0-9A1E-75156318D634}" srcOrd="0" destOrd="0" presId="urn:microsoft.com/office/officeart/2005/8/layout/pyramid1"/>
    <dgm:cxn modelId="{E8B5ADEE-72EB-48A0-B6F3-936AFC9AE1A8}" type="presParOf" srcId="{06411401-73BA-42C0-9A1E-75156318D634}" destId="{998F7BFC-D021-4D45-B91B-A31C4E9A590E}" srcOrd="0" destOrd="0" presId="urn:microsoft.com/office/officeart/2005/8/layout/pyramid1"/>
    <dgm:cxn modelId="{896E2CF5-A6EE-46C8-9D4D-75FC06A985F8}" type="presParOf" srcId="{06411401-73BA-42C0-9A1E-75156318D634}" destId="{55CF30EB-FD5C-43B1-999D-1F3C7B3909EE}" srcOrd="1" destOrd="0" presId="urn:microsoft.com/office/officeart/2005/8/layout/pyramid1"/>
    <dgm:cxn modelId="{557703C3-50EE-4455-8BA7-EE0E8A0EBAD7}" type="presParOf" srcId="{D9C6DE07-E0B8-448A-8F56-4130AF2A2692}" destId="{593C0F97-AC88-4C79-9BB8-623F6049679C}" srcOrd="1" destOrd="0" presId="urn:microsoft.com/office/officeart/2005/8/layout/pyramid1"/>
    <dgm:cxn modelId="{80B64C43-8FAC-4475-BD17-9EB48CECCA58}" type="presParOf" srcId="{593C0F97-AC88-4C79-9BB8-623F6049679C}" destId="{CF130C93-17D7-45C9-BE9F-6CD26531B707}" srcOrd="0" destOrd="0" presId="urn:microsoft.com/office/officeart/2005/8/layout/pyramid1"/>
    <dgm:cxn modelId="{0F727945-C5E0-4CE8-AF9B-FB8BDB7B69B9}" type="presParOf" srcId="{593C0F97-AC88-4C79-9BB8-623F6049679C}" destId="{560E56F5-8A6E-47B3-A064-5336FBEB6483}" srcOrd="1" destOrd="0" presId="urn:microsoft.com/office/officeart/2005/8/layout/pyramid1"/>
    <dgm:cxn modelId="{16D953F2-2904-4F71-841A-9369D5B18F64}" type="presParOf" srcId="{D9C6DE07-E0B8-448A-8F56-4130AF2A2692}" destId="{39669575-9C19-48BC-B1D9-43C9017F2EE6}" srcOrd="2" destOrd="0" presId="urn:microsoft.com/office/officeart/2005/8/layout/pyramid1"/>
    <dgm:cxn modelId="{E7ECA931-7F33-4918-A5B2-4A3B99DFC3CD}" type="presParOf" srcId="{39669575-9C19-48BC-B1D9-43C9017F2EE6}" destId="{B49BA223-8A0E-4537-AFA2-B1B45B8FF260}" srcOrd="0" destOrd="0" presId="urn:microsoft.com/office/officeart/2005/8/layout/pyramid1"/>
    <dgm:cxn modelId="{B42A9743-05E0-4A47-A211-20F74CA9B504}" type="presParOf" srcId="{39669575-9C19-48BC-B1D9-43C9017F2EE6}" destId="{77E31381-C4DD-4830-AC1B-39B9E2B95D4D}" srcOrd="1" destOrd="0" presId="urn:microsoft.com/office/officeart/2005/8/layout/pyramid1"/>
  </dgm:cxnLst>
  <dgm:bg>
    <a:solidFill>
      <a:schemeClr val="bg1">
        <a:lumMod val="8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A8BC0-3FCD-4FA9-991E-99356CDDAB5B}" type="doc">
      <dgm:prSet loTypeId="urn:microsoft.com/office/officeart/2005/8/layout/pyramid1" loCatId="pyramid" qsTypeId="urn:microsoft.com/office/officeart/2005/8/quickstyle/simple1" qsCatId="simple" csTypeId="urn:microsoft.com/office/officeart/2005/8/colors/colorful1#2" csCatId="colorful" phldr="1"/>
      <dgm:spPr/>
    </dgm:pt>
    <dgm:pt modelId="{DA47DF87-549B-4DC4-8093-297CD50E9B24}">
      <dgm:prSet phldrT="[Text]" custT="1"/>
      <dgm:spPr>
        <a:solidFill>
          <a:schemeClr val="bg1">
            <a:lumMod val="85000"/>
          </a:schemeClr>
        </a:solidFill>
        <a:ln w="0">
          <a:solidFill>
            <a:schemeClr val="accent6"/>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393C77DE-F999-472A-907C-908A3CF5A6CF}" type="parTrans" cxnId="{4C873354-D764-4048-95D7-6981BD01EBCF}">
      <dgm:prSet/>
      <dgm:spPr/>
      <dgm:t>
        <a:bodyPr/>
        <a:lstStyle/>
        <a:p>
          <a:endParaRPr lang="en-US" sz="600"/>
        </a:p>
      </dgm:t>
    </dgm:pt>
    <dgm:pt modelId="{F0C17D55-4A2A-4629-B79C-54E4B2C4B56F}" type="sibTrans" cxnId="{4C873354-D764-4048-95D7-6981BD01EBCF}">
      <dgm:prSet/>
      <dgm:spPr/>
      <dgm:t>
        <a:bodyPr/>
        <a:lstStyle/>
        <a:p>
          <a:endParaRPr lang="en-US" sz="600"/>
        </a:p>
      </dgm:t>
    </dgm:pt>
    <dgm:pt modelId="{B22BFA3E-FFF9-4A4C-9698-1B38D319AAF7}">
      <dgm:prSet phldrT="[Text]" custT="1"/>
      <dgm:spPr>
        <a:solidFill>
          <a:schemeClr val="bg1">
            <a:lumMod val="85000"/>
          </a:schemeClr>
        </a:solidFill>
        <a:ln w="6350">
          <a:solidFill>
            <a:schemeClr val="accent6"/>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4FF2D0E8-3B0B-42D6-A4F3-8E8A6D9F7B69}" type="parTrans" cxnId="{309F7AF2-0180-4EBF-9B8C-6B5EDF6550C6}">
      <dgm:prSet/>
      <dgm:spPr/>
      <dgm:t>
        <a:bodyPr/>
        <a:lstStyle/>
        <a:p>
          <a:endParaRPr lang="en-US" sz="600"/>
        </a:p>
      </dgm:t>
    </dgm:pt>
    <dgm:pt modelId="{2271B47E-5FCE-49BC-B3D8-C0CF532B37DF}" type="sibTrans" cxnId="{309F7AF2-0180-4EBF-9B8C-6B5EDF6550C6}">
      <dgm:prSet/>
      <dgm:spPr/>
      <dgm:t>
        <a:bodyPr/>
        <a:lstStyle/>
        <a:p>
          <a:endParaRPr lang="en-US" sz="600"/>
        </a:p>
      </dgm:t>
    </dgm:pt>
    <dgm:pt modelId="{545A4555-D150-4548-A9C2-81EF5C8287DF}">
      <dgm:prSet phldrT="[Text]" custT="1"/>
      <dgm:spPr>
        <a:solidFill>
          <a:schemeClr val="accent4"/>
        </a:solidFill>
        <a:ln>
          <a:solidFill>
            <a:schemeClr val="accent4"/>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6478B159-57D6-47AB-BE30-3C0D122F74E6}" type="sibTrans" cxnId="{B3CB8857-B21F-4792-AAE6-AEFC693384D6}">
      <dgm:prSet/>
      <dgm:spPr/>
      <dgm:t>
        <a:bodyPr/>
        <a:lstStyle/>
        <a:p>
          <a:endParaRPr lang="en-US" sz="600"/>
        </a:p>
      </dgm:t>
    </dgm:pt>
    <dgm:pt modelId="{0F6335CD-CDE0-4E06-927E-9821868369F3}" type="parTrans" cxnId="{B3CB8857-B21F-4792-AAE6-AEFC693384D6}">
      <dgm:prSet/>
      <dgm:spPr/>
      <dgm:t>
        <a:bodyPr/>
        <a:lstStyle/>
        <a:p>
          <a:endParaRPr lang="en-US" sz="600"/>
        </a:p>
      </dgm:t>
    </dgm:pt>
    <dgm:pt modelId="{D9C6DE07-E0B8-448A-8F56-4130AF2A2692}" type="pres">
      <dgm:prSet presAssocID="{EFAA8BC0-3FCD-4FA9-991E-99356CDDAB5B}" presName="Name0" presStyleCnt="0">
        <dgm:presLayoutVars>
          <dgm:dir/>
          <dgm:animLvl val="lvl"/>
          <dgm:resizeHandles val="exact"/>
        </dgm:presLayoutVars>
      </dgm:prSet>
      <dgm:spPr/>
    </dgm:pt>
    <dgm:pt modelId="{06411401-73BA-42C0-9A1E-75156318D634}" type="pres">
      <dgm:prSet presAssocID="{DA47DF87-549B-4DC4-8093-297CD50E9B24}" presName="Name8" presStyleCnt="0"/>
      <dgm:spPr/>
    </dgm:pt>
    <dgm:pt modelId="{998F7BFC-D021-4D45-B91B-A31C4E9A590E}" type="pres">
      <dgm:prSet presAssocID="{DA47DF87-549B-4DC4-8093-297CD50E9B24}" presName="level" presStyleLbl="node1" presStyleIdx="0" presStyleCnt="3" custScaleY="254641">
        <dgm:presLayoutVars>
          <dgm:chMax val="1"/>
          <dgm:bulletEnabled val="1"/>
        </dgm:presLayoutVars>
      </dgm:prSet>
      <dgm:spPr/>
      <dgm:t>
        <a:bodyPr/>
        <a:lstStyle/>
        <a:p>
          <a:endParaRPr lang="en-US"/>
        </a:p>
      </dgm:t>
    </dgm:pt>
    <dgm:pt modelId="{55CF30EB-FD5C-43B1-999D-1F3C7B3909EE}" type="pres">
      <dgm:prSet presAssocID="{DA47DF87-549B-4DC4-8093-297CD50E9B24}" presName="levelTx" presStyleLbl="revTx" presStyleIdx="0" presStyleCnt="0">
        <dgm:presLayoutVars>
          <dgm:chMax val="1"/>
          <dgm:bulletEnabled val="1"/>
        </dgm:presLayoutVars>
      </dgm:prSet>
      <dgm:spPr/>
      <dgm:t>
        <a:bodyPr/>
        <a:lstStyle/>
        <a:p>
          <a:endParaRPr lang="en-US"/>
        </a:p>
      </dgm:t>
    </dgm:pt>
    <dgm:pt modelId="{593C0F97-AC88-4C79-9BB8-623F6049679C}" type="pres">
      <dgm:prSet presAssocID="{B22BFA3E-FFF9-4A4C-9698-1B38D319AAF7}" presName="Name8" presStyleCnt="0"/>
      <dgm:spPr/>
    </dgm:pt>
    <dgm:pt modelId="{CF130C93-17D7-45C9-BE9F-6CD26531B707}" type="pres">
      <dgm:prSet presAssocID="{B22BFA3E-FFF9-4A4C-9698-1B38D319AAF7}" presName="level" presStyleLbl="node1" presStyleIdx="1" presStyleCnt="3" custScaleY="264690" custLinFactNeighborY="-2136">
        <dgm:presLayoutVars>
          <dgm:chMax val="1"/>
          <dgm:bulletEnabled val="1"/>
        </dgm:presLayoutVars>
      </dgm:prSet>
      <dgm:spPr/>
      <dgm:t>
        <a:bodyPr/>
        <a:lstStyle/>
        <a:p>
          <a:endParaRPr lang="en-US"/>
        </a:p>
      </dgm:t>
    </dgm:pt>
    <dgm:pt modelId="{560E56F5-8A6E-47B3-A064-5336FBEB6483}" type="pres">
      <dgm:prSet presAssocID="{B22BFA3E-FFF9-4A4C-9698-1B38D319AAF7}" presName="levelTx" presStyleLbl="revTx" presStyleIdx="0" presStyleCnt="0">
        <dgm:presLayoutVars>
          <dgm:chMax val="1"/>
          <dgm:bulletEnabled val="1"/>
        </dgm:presLayoutVars>
      </dgm:prSet>
      <dgm:spPr/>
      <dgm:t>
        <a:bodyPr/>
        <a:lstStyle/>
        <a:p>
          <a:endParaRPr lang="en-US"/>
        </a:p>
      </dgm:t>
    </dgm:pt>
    <dgm:pt modelId="{39669575-9C19-48BC-B1D9-43C9017F2EE6}" type="pres">
      <dgm:prSet presAssocID="{545A4555-D150-4548-A9C2-81EF5C8287DF}" presName="Name8" presStyleCnt="0"/>
      <dgm:spPr/>
    </dgm:pt>
    <dgm:pt modelId="{B49BA223-8A0E-4537-AFA2-B1B45B8FF260}" type="pres">
      <dgm:prSet presAssocID="{545A4555-D150-4548-A9C2-81EF5C8287DF}" presName="level" presStyleLbl="node1" presStyleIdx="2" presStyleCnt="3" custScaleY="269122">
        <dgm:presLayoutVars>
          <dgm:chMax val="1"/>
          <dgm:bulletEnabled val="1"/>
        </dgm:presLayoutVars>
      </dgm:prSet>
      <dgm:spPr/>
      <dgm:t>
        <a:bodyPr/>
        <a:lstStyle/>
        <a:p>
          <a:endParaRPr lang="en-US"/>
        </a:p>
      </dgm:t>
    </dgm:pt>
    <dgm:pt modelId="{77E31381-C4DD-4830-AC1B-39B9E2B95D4D}" type="pres">
      <dgm:prSet presAssocID="{545A4555-D150-4548-A9C2-81EF5C8287DF}" presName="levelTx" presStyleLbl="revTx" presStyleIdx="0" presStyleCnt="0">
        <dgm:presLayoutVars>
          <dgm:chMax val="1"/>
          <dgm:bulletEnabled val="1"/>
        </dgm:presLayoutVars>
      </dgm:prSet>
      <dgm:spPr/>
      <dgm:t>
        <a:bodyPr/>
        <a:lstStyle/>
        <a:p>
          <a:endParaRPr lang="en-US"/>
        </a:p>
      </dgm:t>
    </dgm:pt>
  </dgm:ptLst>
  <dgm:cxnLst>
    <dgm:cxn modelId="{309F7AF2-0180-4EBF-9B8C-6B5EDF6550C6}" srcId="{EFAA8BC0-3FCD-4FA9-991E-99356CDDAB5B}" destId="{B22BFA3E-FFF9-4A4C-9698-1B38D319AAF7}" srcOrd="1" destOrd="0" parTransId="{4FF2D0E8-3B0B-42D6-A4F3-8E8A6D9F7B69}" sibTransId="{2271B47E-5FCE-49BC-B3D8-C0CF532B37DF}"/>
    <dgm:cxn modelId="{1BE96A92-0FFB-4327-841D-3754DFC40954}" type="presOf" srcId="{DA47DF87-549B-4DC4-8093-297CD50E9B24}" destId="{55CF30EB-FD5C-43B1-999D-1F3C7B3909EE}" srcOrd="1" destOrd="0" presId="urn:microsoft.com/office/officeart/2005/8/layout/pyramid1"/>
    <dgm:cxn modelId="{E5884EE3-47B5-4D57-B247-4788314754BA}" type="presOf" srcId="{EFAA8BC0-3FCD-4FA9-991E-99356CDDAB5B}" destId="{D9C6DE07-E0B8-448A-8F56-4130AF2A2692}" srcOrd="0" destOrd="0" presId="urn:microsoft.com/office/officeart/2005/8/layout/pyramid1"/>
    <dgm:cxn modelId="{B3CB8857-B21F-4792-AAE6-AEFC693384D6}" srcId="{EFAA8BC0-3FCD-4FA9-991E-99356CDDAB5B}" destId="{545A4555-D150-4548-A9C2-81EF5C8287DF}" srcOrd="2" destOrd="0" parTransId="{0F6335CD-CDE0-4E06-927E-9821868369F3}" sibTransId="{6478B159-57D6-47AB-BE30-3C0D122F74E6}"/>
    <dgm:cxn modelId="{E628A8DF-9624-4FE4-AC91-E51A6D0C469B}" type="presOf" srcId="{B22BFA3E-FFF9-4A4C-9698-1B38D319AAF7}" destId="{560E56F5-8A6E-47B3-A064-5336FBEB6483}" srcOrd="1" destOrd="0" presId="urn:microsoft.com/office/officeart/2005/8/layout/pyramid1"/>
    <dgm:cxn modelId="{4C873354-D764-4048-95D7-6981BD01EBCF}" srcId="{EFAA8BC0-3FCD-4FA9-991E-99356CDDAB5B}" destId="{DA47DF87-549B-4DC4-8093-297CD50E9B24}" srcOrd="0" destOrd="0" parTransId="{393C77DE-F999-472A-907C-908A3CF5A6CF}" sibTransId="{F0C17D55-4A2A-4629-B79C-54E4B2C4B56F}"/>
    <dgm:cxn modelId="{8A73B69C-E0FA-421D-868F-4D7D230DC89F}" type="presOf" srcId="{B22BFA3E-FFF9-4A4C-9698-1B38D319AAF7}" destId="{CF130C93-17D7-45C9-BE9F-6CD26531B707}" srcOrd="0" destOrd="0" presId="urn:microsoft.com/office/officeart/2005/8/layout/pyramid1"/>
    <dgm:cxn modelId="{7A1C799B-F9B2-4B47-BA1B-6727F55211E4}" type="presOf" srcId="{545A4555-D150-4548-A9C2-81EF5C8287DF}" destId="{77E31381-C4DD-4830-AC1B-39B9E2B95D4D}" srcOrd="1" destOrd="0" presId="urn:microsoft.com/office/officeart/2005/8/layout/pyramid1"/>
    <dgm:cxn modelId="{782A83C0-C4E6-4840-88B4-EB5A574806E6}" type="presOf" srcId="{DA47DF87-549B-4DC4-8093-297CD50E9B24}" destId="{998F7BFC-D021-4D45-B91B-A31C4E9A590E}" srcOrd="0" destOrd="0" presId="urn:microsoft.com/office/officeart/2005/8/layout/pyramid1"/>
    <dgm:cxn modelId="{1DC52853-6A92-4537-A44B-59D465ABDF1A}" type="presOf" srcId="{545A4555-D150-4548-A9C2-81EF5C8287DF}" destId="{B49BA223-8A0E-4537-AFA2-B1B45B8FF260}" srcOrd="0" destOrd="0" presId="urn:microsoft.com/office/officeart/2005/8/layout/pyramid1"/>
    <dgm:cxn modelId="{BC990DF8-F72D-43D2-A9F3-BA9EE931DFF7}" type="presParOf" srcId="{D9C6DE07-E0B8-448A-8F56-4130AF2A2692}" destId="{06411401-73BA-42C0-9A1E-75156318D634}" srcOrd="0" destOrd="0" presId="urn:microsoft.com/office/officeart/2005/8/layout/pyramid1"/>
    <dgm:cxn modelId="{96435697-21EB-421D-9D87-30D5FD472E6B}" type="presParOf" srcId="{06411401-73BA-42C0-9A1E-75156318D634}" destId="{998F7BFC-D021-4D45-B91B-A31C4E9A590E}" srcOrd="0" destOrd="0" presId="urn:microsoft.com/office/officeart/2005/8/layout/pyramid1"/>
    <dgm:cxn modelId="{1EE39F63-50C9-4B3B-8307-660BCF4B6349}" type="presParOf" srcId="{06411401-73BA-42C0-9A1E-75156318D634}" destId="{55CF30EB-FD5C-43B1-999D-1F3C7B3909EE}" srcOrd="1" destOrd="0" presId="urn:microsoft.com/office/officeart/2005/8/layout/pyramid1"/>
    <dgm:cxn modelId="{4F5CB01E-EFA8-4501-AE84-E817BF44AE33}" type="presParOf" srcId="{D9C6DE07-E0B8-448A-8F56-4130AF2A2692}" destId="{593C0F97-AC88-4C79-9BB8-623F6049679C}" srcOrd="1" destOrd="0" presId="urn:microsoft.com/office/officeart/2005/8/layout/pyramid1"/>
    <dgm:cxn modelId="{95295419-4838-49BA-AFE8-770C9DB1C43C}" type="presParOf" srcId="{593C0F97-AC88-4C79-9BB8-623F6049679C}" destId="{CF130C93-17D7-45C9-BE9F-6CD26531B707}" srcOrd="0" destOrd="0" presId="urn:microsoft.com/office/officeart/2005/8/layout/pyramid1"/>
    <dgm:cxn modelId="{CDE72A05-5681-4D34-B252-AE4679AB52EE}" type="presParOf" srcId="{593C0F97-AC88-4C79-9BB8-623F6049679C}" destId="{560E56F5-8A6E-47B3-A064-5336FBEB6483}" srcOrd="1" destOrd="0" presId="urn:microsoft.com/office/officeart/2005/8/layout/pyramid1"/>
    <dgm:cxn modelId="{D2755011-616B-4646-AFD6-A09BE1194504}" type="presParOf" srcId="{D9C6DE07-E0B8-448A-8F56-4130AF2A2692}" destId="{39669575-9C19-48BC-B1D9-43C9017F2EE6}" srcOrd="2" destOrd="0" presId="urn:microsoft.com/office/officeart/2005/8/layout/pyramid1"/>
    <dgm:cxn modelId="{38A43631-2377-4B4B-949C-41261D2A2B67}" type="presParOf" srcId="{39669575-9C19-48BC-B1D9-43C9017F2EE6}" destId="{B49BA223-8A0E-4537-AFA2-B1B45B8FF260}" srcOrd="0" destOrd="0" presId="urn:microsoft.com/office/officeart/2005/8/layout/pyramid1"/>
    <dgm:cxn modelId="{5D8D02AC-8E4F-4D07-B95C-FAC6B971FCED}" type="presParOf" srcId="{39669575-9C19-48BC-B1D9-43C9017F2EE6}" destId="{77E31381-C4DD-4830-AC1B-39B9E2B95D4D}" srcOrd="1" destOrd="0" presId="urn:microsoft.com/office/officeart/2005/8/layout/pyramid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AA8BC0-3FCD-4FA9-991E-99356CDDAB5B}" type="doc">
      <dgm:prSet loTypeId="urn:microsoft.com/office/officeart/2005/8/layout/pyramid1" loCatId="pyramid" qsTypeId="urn:microsoft.com/office/officeart/2005/8/quickstyle/simple1" qsCatId="simple" csTypeId="urn:microsoft.com/office/officeart/2005/8/colors/colorful1#3" csCatId="colorful" phldr="1"/>
      <dgm:spPr/>
    </dgm:pt>
    <dgm:pt modelId="{DA47DF87-549B-4DC4-8093-297CD50E9B24}">
      <dgm:prSet phldrT="[Text]" custT="1"/>
      <dgm:spPr>
        <a:solidFill>
          <a:schemeClr val="bg1">
            <a:lumMod val="85000"/>
          </a:schemeClr>
        </a:solidFill>
        <a:ln w="6350">
          <a:solidFill>
            <a:schemeClr val="accent6"/>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393C77DE-F999-472A-907C-908A3CF5A6CF}" type="parTrans" cxnId="{4C873354-D764-4048-95D7-6981BD01EBCF}">
      <dgm:prSet/>
      <dgm:spPr/>
      <dgm:t>
        <a:bodyPr/>
        <a:lstStyle/>
        <a:p>
          <a:endParaRPr lang="en-US" sz="600"/>
        </a:p>
      </dgm:t>
    </dgm:pt>
    <dgm:pt modelId="{F0C17D55-4A2A-4629-B79C-54E4B2C4B56F}" type="sibTrans" cxnId="{4C873354-D764-4048-95D7-6981BD01EBCF}">
      <dgm:prSet/>
      <dgm:spPr/>
      <dgm:t>
        <a:bodyPr/>
        <a:lstStyle/>
        <a:p>
          <a:endParaRPr lang="en-US" sz="600"/>
        </a:p>
      </dgm:t>
    </dgm:pt>
    <dgm:pt modelId="{B22BFA3E-FFF9-4A4C-9698-1B38D319AAF7}">
      <dgm:prSet phldrT="[Text]" custT="1"/>
      <dgm:spPr>
        <a:solidFill>
          <a:schemeClr val="accent1"/>
        </a:solidFill>
        <a:ln>
          <a:no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4FF2D0E8-3B0B-42D6-A4F3-8E8A6D9F7B69}" type="parTrans" cxnId="{309F7AF2-0180-4EBF-9B8C-6B5EDF6550C6}">
      <dgm:prSet/>
      <dgm:spPr/>
      <dgm:t>
        <a:bodyPr/>
        <a:lstStyle/>
        <a:p>
          <a:endParaRPr lang="en-US" sz="600"/>
        </a:p>
      </dgm:t>
    </dgm:pt>
    <dgm:pt modelId="{2271B47E-5FCE-49BC-B3D8-C0CF532B37DF}" type="sibTrans" cxnId="{309F7AF2-0180-4EBF-9B8C-6B5EDF6550C6}">
      <dgm:prSet/>
      <dgm:spPr/>
      <dgm:t>
        <a:bodyPr/>
        <a:lstStyle/>
        <a:p>
          <a:endParaRPr lang="en-US" sz="600"/>
        </a:p>
      </dgm:t>
    </dgm:pt>
    <dgm:pt modelId="{545A4555-D150-4548-A9C2-81EF5C8287DF}">
      <dgm:prSet phldrT="[Text]" custT="1"/>
      <dgm:spPr>
        <a:solidFill>
          <a:schemeClr val="bg1">
            <a:lumMod val="85000"/>
          </a:schemeClr>
        </a:solidFill>
        <a:ln w="6350">
          <a:solidFill>
            <a:schemeClr val="accent6"/>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6478B159-57D6-47AB-BE30-3C0D122F74E6}" type="sibTrans" cxnId="{B3CB8857-B21F-4792-AAE6-AEFC693384D6}">
      <dgm:prSet/>
      <dgm:spPr/>
      <dgm:t>
        <a:bodyPr/>
        <a:lstStyle/>
        <a:p>
          <a:endParaRPr lang="en-US" sz="600"/>
        </a:p>
      </dgm:t>
    </dgm:pt>
    <dgm:pt modelId="{0F6335CD-CDE0-4E06-927E-9821868369F3}" type="parTrans" cxnId="{B3CB8857-B21F-4792-AAE6-AEFC693384D6}">
      <dgm:prSet/>
      <dgm:spPr/>
      <dgm:t>
        <a:bodyPr/>
        <a:lstStyle/>
        <a:p>
          <a:endParaRPr lang="en-US" sz="600"/>
        </a:p>
      </dgm:t>
    </dgm:pt>
    <dgm:pt modelId="{D9C6DE07-E0B8-448A-8F56-4130AF2A2692}" type="pres">
      <dgm:prSet presAssocID="{EFAA8BC0-3FCD-4FA9-991E-99356CDDAB5B}" presName="Name0" presStyleCnt="0">
        <dgm:presLayoutVars>
          <dgm:dir/>
          <dgm:animLvl val="lvl"/>
          <dgm:resizeHandles val="exact"/>
        </dgm:presLayoutVars>
      </dgm:prSet>
      <dgm:spPr/>
    </dgm:pt>
    <dgm:pt modelId="{06411401-73BA-42C0-9A1E-75156318D634}" type="pres">
      <dgm:prSet presAssocID="{DA47DF87-549B-4DC4-8093-297CD50E9B24}" presName="Name8" presStyleCnt="0"/>
      <dgm:spPr/>
    </dgm:pt>
    <dgm:pt modelId="{998F7BFC-D021-4D45-B91B-A31C4E9A590E}" type="pres">
      <dgm:prSet presAssocID="{DA47DF87-549B-4DC4-8093-297CD50E9B24}" presName="level" presStyleLbl="node1" presStyleIdx="0" presStyleCnt="3" custScaleY="254641">
        <dgm:presLayoutVars>
          <dgm:chMax val="1"/>
          <dgm:bulletEnabled val="1"/>
        </dgm:presLayoutVars>
      </dgm:prSet>
      <dgm:spPr/>
      <dgm:t>
        <a:bodyPr/>
        <a:lstStyle/>
        <a:p>
          <a:endParaRPr lang="en-US"/>
        </a:p>
      </dgm:t>
    </dgm:pt>
    <dgm:pt modelId="{55CF30EB-FD5C-43B1-999D-1F3C7B3909EE}" type="pres">
      <dgm:prSet presAssocID="{DA47DF87-549B-4DC4-8093-297CD50E9B24}" presName="levelTx" presStyleLbl="revTx" presStyleIdx="0" presStyleCnt="0">
        <dgm:presLayoutVars>
          <dgm:chMax val="1"/>
          <dgm:bulletEnabled val="1"/>
        </dgm:presLayoutVars>
      </dgm:prSet>
      <dgm:spPr/>
      <dgm:t>
        <a:bodyPr/>
        <a:lstStyle/>
        <a:p>
          <a:endParaRPr lang="en-US"/>
        </a:p>
      </dgm:t>
    </dgm:pt>
    <dgm:pt modelId="{593C0F97-AC88-4C79-9BB8-623F6049679C}" type="pres">
      <dgm:prSet presAssocID="{B22BFA3E-FFF9-4A4C-9698-1B38D319AAF7}" presName="Name8" presStyleCnt="0"/>
      <dgm:spPr/>
    </dgm:pt>
    <dgm:pt modelId="{CF130C93-17D7-45C9-BE9F-6CD26531B707}" type="pres">
      <dgm:prSet presAssocID="{B22BFA3E-FFF9-4A4C-9698-1B38D319AAF7}" presName="level" presStyleLbl="node1" presStyleIdx="1" presStyleCnt="3" custScaleY="264690" custLinFactNeighborY="-2136">
        <dgm:presLayoutVars>
          <dgm:chMax val="1"/>
          <dgm:bulletEnabled val="1"/>
        </dgm:presLayoutVars>
      </dgm:prSet>
      <dgm:spPr/>
      <dgm:t>
        <a:bodyPr/>
        <a:lstStyle/>
        <a:p>
          <a:endParaRPr lang="en-US"/>
        </a:p>
      </dgm:t>
    </dgm:pt>
    <dgm:pt modelId="{560E56F5-8A6E-47B3-A064-5336FBEB6483}" type="pres">
      <dgm:prSet presAssocID="{B22BFA3E-FFF9-4A4C-9698-1B38D319AAF7}" presName="levelTx" presStyleLbl="revTx" presStyleIdx="0" presStyleCnt="0">
        <dgm:presLayoutVars>
          <dgm:chMax val="1"/>
          <dgm:bulletEnabled val="1"/>
        </dgm:presLayoutVars>
      </dgm:prSet>
      <dgm:spPr/>
      <dgm:t>
        <a:bodyPr/>
        <a:lstStyle/>
        <a:p>
          <a:endParaRPr lang="en-US"/>
        </a:p>
      </dgm:t>
    </dgm:pt>
    <dgm:pt modelId="{39669575-9C19-48BC-B1D9-43C9017F2EE6}" type="pres">
      <dgm:prSet presAssocID="{545A4555-D150-4548-A9C2-81EF5C8287DF}" presName="Name8" presStyleCnt="0"/>
      <dgm:spPr/>
    </dgm:pt>
    <dgm:pt modelId="{B49BA223-8A0E-4537-AFA2-B1B45B8FF260}" type="pres">
      <dgm:prSet presAssocID="{545A4555-D150-4548-A9C2-81EF5C8287DF}" presName="level" presStyleLbl="node1" presStyleIdx="2" presStyleCnt="3" custScaleY="269122">
        <dgm:presLayoutVars>
          <dgm:chMax val="1"/>
          <dgm:bulletEnabled val="1"/>
        </dgm:presLayoutVars>
      </dgm:prSet>
      <dgm:spPr/>
      <dgm:t>
        <a:bodyPr/>
        <a:lstStyle/>
        <a:p>
          <a:endParaRPr lang="en-US"/>
        </a:p>
      </dgm:t>
    </dgm:pt>
    <dgm:pt modelId="{77E31381-C4DD-4830-AC1B-39B9E2B95D4D}" type="pres">
      <dgm:prSet presAssocID="{545A4555-D150-4548-A9C2-81EF5C8287DF}" presName="levelTx" presStyleLbl="revTx" presStyleIdx="0" presStyleCnt="0">
        <dgm:presLayoutVars>
          <dgm:chMax val="1"/>
          <dgm:bulletEnabled val="1"/>
        </dgm:presLayoutVars>
      </dgm:prSet>
      <dgm:spPr/>
      <dgm:t>
        <a:bodyPr/>
        <a:lstStyle/>
        <a:p>
          <a:endParaRPr lang="en-US"/>
        </a:p>
      </dgm:t>
    </dgm:pt>
  </dgm:ptLst>
  <dgm:cxnLst>
    <dgm:cxn modelId="{AD1264B4-3930-4D01-B465-710F2600C450}" type="presOf" srcId="{DA47DF87-549B-4DC4-8093-297CD50E9B24}" destId="{998F7BFC-D021-4D45-B91B-A31C4E9A590E}" srcOrd="0" destOrd="0" presId="urn:microsoft.com/office/officeart/2005/8/layout/pyramid1"/>
    <dgm:cxn modelId="{309F7AF2-0180-4EBF-9B8C-6B5EDF6550C6}" srcId="{EFAA8BC0-3FCD-4FA9-991E-99356CDDAB5B}" destId="{B22BFA3E-FFF9-4A4C-9698-1B38D319AAF7}" srcOrd="1" destOrd="0" parTransId="{4FF2D0E8-3B0B-42D6-A4F3-8E8A6D9F7B69}" sibTransId="{2271B47E-5FCE-49BC-B3D8-C0CF532B37DF}"/>
    <dgm:cxn modelId="{B3CB8857-B21F-4792-AAE6-AEFC693384D6}" srcId="{EFAA8BC0-3FCD-4FA9-991E-99356CDDAB5B}" destId="{545A4555-D150-4548-A9C2-81EF5C8287DF}" srcOrd="2" destOrd="0" parTransId="{0F6335CD-CDE0-4E06-927E-9821868369F3}" sibTransId="{6478B159-57D6-47AB-BE30-3C0D122F74E6}"/>
    <dgm:cxn modelId="{71A61CFB-B1C3-426F-9AA3-7A38E8877920}" type="presOf" srcId="{EFAA8BC0-3FCD-4FA9-991E-99356CDDAB5B}" destId="{D9C6DE07-E0B8-448A-8F56-4130AF2A2692}" srcOrd="0" destOrd="0" presId="urn:microsoft.com/office/officeart/2005/8/layout/pyramid1"/>
    <dgm:cxn modelId="{DA6E9C15-E20A-4C36-BF0C-125E92350ED9}" type="presOf" srcId="{B22BFA3E-FFF9-4A4C-9698-1B38D319AAF7}" destId="{CF130C93-17D7-45C9-BE9F-6CD26531B707}" srcOrd="0" destOrd="0" presId="urn:microsoft.com/office/officeart/2005/8/layout/pyramid1"/>
    <dgm:cxn modelId="{C15A65C0-6BE6-4BC5-83A1-E58B4FB88BD9}" type="presOf" srcId="{545A4555-D150-4548-A9C2-81EF5C8287DF}" destId="{B49BA223-8A0E-4537-AFA2-B1B45B8FF260}" srcOrd="0" destOrd="0" presId="urn:microsoft.com/office/officeart/2005/8/layout/pyramid1"/>
    <dgm:cxn modelId="{4C873354-D764-4048-95D7-6981BD01EBCF}" srcId="{EFAA8BC0-3FCD-4FA9-991E-99356CDDAB5B}" destId="{DA47DF87-549B-4DC4-8093-297CD50E9B24}" srcOrd="0" destOrd="0" parTransId="{393C77DE-F999-472A-907C-908A3CF5A6CF}" sibTransId="{F0C17D55-4A2A-4629-B79C-54E4B2C4B56F}"/>
    <dgm:cxn modelId="{0A593FA0-FAA7-4AF6-B0F3-F3FF8BA774C2}" type="presOf" srcId="{DA47DF87-549B-4DC4-8093-297CD50E9B24}" destId="{55CF30EB-FD5C-43B1-999D-1F3C7B3909EE}" srcOrd="1" destOrd="0" presId="urn:microsoft.com/office/officeart/2005/8/layout/pyramid1"/>
    <dgm:cxn modelId="{FED78689-0FBD-4BC8-80CA-E14DF52D8A82}" type="presOf" srcId="{B22BFA3E-FFF9-4A4C-9698-1B38D319AAF7}" destId="{560E56F5-8A6E-47B3-A064-5336FBEB6483}" srcOrd="1" destOrd="0" presId="urn:microsoft.com/office/officeart/2005/8/layout/pyramid1"/>
    <dgm:cxn modelId="{CF430546-0BD7-496E-A70C-076D1E88B494}" type="presOf" srcId="{545A4555-D150-4548-A9C2-81EF5C8287DF}" destId="{77E31381-C4DD-4830-AC1B-39B9E2B95D4D}" srcOrd="1" destOrd="0" presId="urn:microsoft.com/office/officeart/2005/8/layout/pyramid1"/>
    <dgm:cxn modelId="{82E4544F-C06D-4F2C-812D-DFB36A1353FC}" type="presParOf" srcId="{D9C6DE07-E0B8-448A-8F56-4130AF2A2692}" destId="{06411401-73BA-42C0-9A1E-75156318D634}" srcOrd="0" destOrd="0" presId="urn:microsoft.com/office/officeart/2005/8/layout/pyramid1"/>
    <dgm:cxn modelId="{380022F5-558F-4C8A-8247-A8E92B25B471}" type="presParOf" srcId="{06411401-73BA-42C0-9A1E-75156318D634}" destId="{998F7BFC-D021-4D45-B91B-A31C4E9A590E}" srcOrd="0" destOrd="0" presId="urn:microsoft.com/office/officeart/2005/8/layout/pyramid1"/>
    <dgm:cxn modelId="{7F6F7414-EA91-464A-BEF1-7ACCDF33B89B}" type="presParOf" srcId="{06411401-73BA-42C0-9A1E-75156318D634}" destId="{55CF30EB-FD5C-43B1-999D-1F3C7B3909EE}" srcOrd="1" destOrd="0" presId="urn:microsoft.com/office/officeart/2005/8/layout/pyramid1"/>
    <dgm:cxn modelId="{7E761E62-A222-49F2-B107-99529DF86BE1}" type="presParOf" srcId="{D9C6DE07-E0B8-448A-8F56-4130AF2A2692}" destId="{593C0F97-AC88-4C79-9BB8-623F6049679C}" srcOrd="1" destOrd="0" presId="urn:microsoft.com/office/officeart/2005/8/layout/pyramid1"/>
    <dgm:cxn modelId="{D333BC7B-A358-42DA-B454-B462A43A02C2}" type="presParOf" srcId="{593C0F97-AC88-4C79-9BB8-623F6049679C}" destId="{CF130C93-17D7-45C9-BE9F-6CD26531B707}" srcOrd="0" destOrd="0" presId="urn:microsoft.com/office/officeart/2005/8/layout/pyramid1"/>
    <dgm:cxn modelId="{3C52866E-3AE7-47DA-B465-C7BA0D15A6EE}" type="presParOf" srcId="{593C0F97-AC88-4C79-9BB8-623F6049679C}" destId="{560E56F5-8A6E-47B3-A064-5336FBEB6483}" srcOrd="1" destOrd="0" presId="urn:microsoft.com/office/officeart/2005/8/layout/pyramid1"/>
    <dgm:cxn modelId="{A1541AF1-2609-487E-8A12-CE61893E0D79}" type="presParOf" srcId="{D9C6DE07-E0B8-448A-8F56-4130AF2A2692}" destId="{39669575-9C19-48BC-B1D9-43C9017F2EE6}" srcOrd="2" destOrd="0" presId="urn:microsoft.com/office/officeart/2005/8/layout/pyramid1"/>
    <dgm:cxn modelId="{1E4B41C3-B29A-40C9-9F40-00B264331C35}" type="presParOf" srcId="{39669575-9C19-48BC-B1D9-43C9017F2EE6}" destId="{B49BA223-8A0E-4537-AFA2-B1B45B8FF260}" srcOrd="0" destOrd="0" presId="urn:microsoft.com/office/officeart/2005/8/layout/pyramid1"/>
    <dgm:cxn modelId="{FDC833B6-74BF-4A79-8B52-B2F85FA6D834}" type="presParOf" srcId="{39669575-9C19-48BC-B1D9-43C9017F2EE6}" destId="{77E31381-C4DD-4830-AC1B-39B9E2B95D4D}" srcOrd="1" destOrd="0" presId="urn:microsoft.com/office/officeart/2005/8/layout/pyramid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AA8BC0-3FCD-4FA9-991E-99356CDDAB5B}" type="doc">
      <dgm:prSet loTypeId="urn:microsoft.com/office/officeart/2005/8/layout/pyramid1" loCatId="pyramid" qsTypeId="urn:microsoft.com/office/officeart/2005/8/quickstyle/simple1" qsCatId="simple" csTypeId="urn:microsoft.com/office/officeart/2005/8/colors/colorful1#4" csCatId="colorful" phldr="1"/>
      <dgm:spPr/>
    </dgm:pt>
    <dgm:pt modelId="{DA47DF87-549B-4DC4-8093-297CD50E9B24}">
      <dgm:prSet phldrT="[Text]" custT="1"/>
      <dgm:spPr>
        <a:solidFill>
          <a:schemeClr val="accent3"/>
        </a:solidFill>
        <a:ln w="0">
          <a:solidFill>
            <a:schemeClr val="lt1">
              <a:hueOff val="0"/>
              <a:satOff val="0"/>
              <a:lumOff val="0"/>
            </a:schemeClr>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393C77DE-F999-472A-907C-908A3CF5A6CF}" type="parTrans" cxnId="{4C873354-D764-4048-95D7-6981BD01EBCF}">
      <dgm:prSet/>
      <dgm:spPr/>
      <dgm:t>
        <a:bodyPr/>
        <a:lstStyle/>
        <a:p>
          <a:endParaRPr lang="en-US" sz="600"/>
        </a:p>
      </dgm:t>
    </dgm:pt>
    <dgm:pt modelId="{F0C17D55-4A2A-4629-B79C-54E4B2C4B56F}" type="sibTrans" cxnId="{4C873354-D764-4048-95D7-6981BD01EBCF}">
      <dgm:prSet/>
      <dgm:spPr/>
      <dgm:t>
        <a:bodyPr/>
        <a:lstStyle/>
        <a:p>
          <a:endParaRPr lang="en-US" sz="600"/>
        </a:p>
      </dgm:t>
    </dgm:pt>
    <dgm:pt modelId="{B22BFA3E-FFF9-4A4C-9698-1B38D319AAF7}">
      <dgm:prSet phldrT="[Text]" custT="1"/>
      <dgm:spPr>
        <a:solidFill>
          <a:schemeClr val="bg1">
            <a:lumMod val="85000"/>
          </a:schemeClr>
        </a:solidFill>
        <a:ln w="6350">
          <a:solidFill>
            <a:schemeClr val="accent6"/>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4FF2D0E8-3B0B-42D6-A4F3-8E8A6D9F7B69}" type="parTrans" cxnId="{309F7AF2-0180-4EBF-9B8C-6B5EDF6550C6}">
      <dgm:prSet/>
      <dgm:spPr/>
      <dgm:t>
        <a:bodyPr/>
        <a:lstStyle/>
        <a:p>
          <a:endParaRPr lang="en-US" sz="600"/>
        </a:p>
      </dgm:t>
    </dgm:pt>
    <dgm:pt modelId="{2271B47E-5FCE-49BC-B3D8-C0CF532B37DF}" type="sibTrans" cxnId="{309F7AF2-0180-4EBF-9B8C-6B5EDF6550C6}">
      <dgm:prSet/>
      <dgm:spPr/>
      <dgm:t>
        <a:bodyPr/>
        <a:lstStyle/>
        <a:p>
          <a:endParaRPr lang="en-US" sz="600"/>
        </a:p>
      </dgm:t>
    </dgm:pt>
    <dgm:pt modelId="{545A4555-D150-4548-A9C2-81EF5C8287DF}">
      <dgm:prSet phldrT="[Text]" custT="1"/>
      <dgm:spPr>
        <a:solidFill>
          <a:schemeClr val="bg1">
            <a:lumMod val="85000"/>
          </a:schemeClr>
        </a:solidFill>
        <a:ln w="6350">
          <a:solidFill>
            <a:schemeClr val="accent6"/>
          </a:solidFill>
        </a:ln>
      </dgm:spPr>
      <dgm:t>
        <a:bodyPr anchor="b"/>
        <a:lstStyle/>
        <a:p>
          <a:r>
            <a:rPr lang="en-US" sz="600" dirty="0" smtClean="0">
              <a:solidFill>
                <a:schemeClr val="bg1"/>
              </a:solidFill>
              <a:latin typeface="Segoe Light" charset="0"/>
            </a:rPr>
            <a:t> </a:t>
          </a:r>
          <a:endParaRPr lang="en-US" sz="600" dirty="0">
            <a:solidFill>
              <a:schemeClr val="bg1"/>
            </a:solidFill>
            <a:latin typeface="Segoe Light" charset="0"/>
          </a:endParaRPr>
        </a:p>
      </dgm:t>
    </dgm:pt>
    <dgm:pt modelId="{6478B159-57D6-47AB-BE30-3C0D122F74E6}" type="sibTrans" cxnId="{B3CB8857-B21F-4792-AAE6-AEFC693384D6}">
      <dgm:prSet/>
      <dgm:spPr/>
      <dgm:t>
        <a:bodyPr/>
        <a:lstStyle/>
        <a:p>
          <a:endParaRPr lang="en-US" sz="600"/>
        </a:p>
      </dgm:t>
    </dgm:pt>
    <dgm:pt modelId="{0F6335CD-CDE0-4E06-927E-9821868369F3}" type="parTrans" cxnId="{B3CB8857-B21F-4792-AAE6-AEFC693384D6}">
      <dgm:prSet/>
      <dgm:spPr/>
      <dgm:t>
        <a:bodyPr/>
        <a:lstStyle/>
        <a:p>
          <a:endParaRPr lang="en-US" sz="600"/>
        </a:p>
      </dgm:t>
    </dgm:pt>
    <dgm:pt modelId="{D9C6DE07-E0B8-448A-8F56-4130AF2A2692}" type="pres">
      <dgm:prSet presAssocID="{EFAA8BC0-3FCD-4FA9-991E-99356CDDAB5B}" presName="Name0" presStyleCnt="0">
        <dgm:presLayoutVars>
          <dgm:dir/>
          <dgm:animLvl val="lvl"/>
          <dgm:resizeHandles val="exact"/>
        </dgm:presLayoutVars>
      </dgm:prSet>
      <dgm:spPr/>
    </dgm:pt>
    <dgm:pt modelId="{06411401-73BA-42C0-9A1E-75156318D634}" type="pres">
      <dgm:prSet presAssocID="{DA47DF87-549B-4DC4-8093-297CD50E9B24}" presName="Name8" presStyleCnt="0"/>
      <dgm:spPr/>
    </dgm:pt>
    <dgm:pt modelId="{998F7BFC-D021-4D45-B91B-A31C4E9A590E}" type="pres">
      <dgm:prSet presAssocID="{DA47DF87-549B-4DC4-8093-297CD50E9B24}" presName="level" presStyleLbl="node1" presStyleIdx="0" presStyleCnt="3" custScaleY="254641">
        <dgm:presLayoutVars>
          <dgm:chMax val="1"/>
          <dgm:bulletEnabled val="1"/>
        </dgm:presLayoutVars>
      </dgm:prSet>
      <dgm:spPr/>
      <dgm:t>
        <a:bodyPr/>
        <a:lstStyle/>
        <a:p>
          <a:endParaRPr lang="en-US"/>
        </a:p>
      </dgm:t>
    </dgm:pt>
    <dgm:pt modelId="{55CF30EB-FD5C-43B1-999D-1F3C7B3909EE}" type="pres">
      <dgm:prSet presAssocID="{DA47DF87-549B-4DC4-8093-297CD50E9B24}" presName="levelTx" presStyleLbl="revTx" presStyleIdx="0" presStyleCnt="0">
        <dgm:presLayoutVars>
          <dgm:chMax val="1"/>
          <dgm:bulletEnabled val="1"/>
        </dgm:presLayoutVars>
      </dgm:prSet>
      <dgm:spPr/>
      <dgm:t>
        <a:bodyPr/>
        <a:lstStyle/>
        <a:p>
          <a:endParaRPr lang="en-US"/>
        </a:p>
      </dgm:t>
    </dgm:pt>
    <dgm:pt modelId="{593C0F97-AC88-4C79-9BB8-623F6049679C}" type="pres">
      <dgm:prSet presAssocID="{B22BFA3E-FFF9-4A4C-9698-1B38D319AAF7}" presName="Name8" presStyleCnt="0"/>
      <dgm:spPr/>
    </dgm:pt>
    <dgm:pt modelId="{CF130C93-17D7-45C9-BE9F-6CD26531B707}" type="pres">
      <dgm:prSet presAssocID="{B22BFA3E-FFF9-4A4C-9698-1B38D319AAF7}" presName="level" presStyleLbl="node1" presStyleIdx="1" presStyleCnt="3" custScaleY="264690" custLinFactNeighborY="-2136">
        <dgm:presLayoutVars>
          <dgm:chMax val="1"/>
          <dgm:bulletEnabled val="1"/>
        </dgm:presLayoutVars>
      </dgm:prSet>
      <dgm:spPr/>
      <dgm:t>
        <a:bodyPr/>
        <a:lstStyle/>
        <a:p>
          <a:endParaRPr lang="en-US"/>
        </a:p>
      </dgm:t>
    </dgm:pt>
    <dgm:pt modelId="{560E56F5-8A6E-47B3-A064-5336FBEB6483}" type="pres">
      <dgm:prSet presAssocID="{B22BFA3E-FFF9-4A4C-9698-1B38D319AAF7}" presName="levelTx" presStyleLbl="revTx" presStyleIdx="0" presStyleCnt="0">
        <dgm:presLayoutVars>
          <dgm:chMax val="1"/>
          <dgm:bulletEnabled val="1"/>
        </dgm:presLayoutVars>
      </dgm:prSet>
      <dgm:spPr/>
      <dgm:t>
        <a:bodyPr/>
        <a:lstStyle/>
        <a:p>
          <a:endParaRPr lang="en-US"/>
        </a:p>
      </dgm:t>
    </dgm:pt>
    <dgm:pt modelId="{39669575-9C19-48BC-B1D9-43C9017F2EE6}" type="pres">
      <dgm:prSet presAssocID="{545A4555-D150-4548-A9C2-81EF5C8287DF}" presName="Name8" presStyleCnt="0"/>
      <dgm:spPr/>
    </dgm:pt>
    <dgm:pt modelId="{B49BA223-8A0E-4537-AFA2-B1B45B8FF260}" type="pres">
      <dgm:prSet presAssocID="{545A4555-D150-4548-A9C2-81EF5C8287DF}" presName="level" presStyleLbl="node1" presStyleIdx="2" presStyleCnt="3" custScaleY="269122">
        <dgm:presLayoutVars>
          <dgm:chMax val="1"/>
          <dgm:bulletEnabled val="1"/>
        </dgm:presLayoutVars>
      </dgm:prSet>
      <dgm:spPr/>
      <dgm:t>
        <a:bodyPr/>
        <a:lstStyle/>
        <a:p>
          <a:endParaRPr lang="en-US"/>
        </a:p>
      </dgm:t>
    </dgm:pt>
    <dgm:pt modelId="{77E31381-C4DD-4830-AC1B-39B9E2B95D4D}" type="pres">
      <dgm:prSet presAssocID="{545A4555-D150-4548-A9C2-81EF5C8287DF}" presName="levelTx" presStyleLbl="revTx" presStyleIdx="0" presStyleCnt="0">
        <dgm:presLayoutVars>
          <dgm:chMax val="1"/>
          <dgm:bulletEnabled val="1"/>
        </dgm:presLayoutVars>
      </dgm:prSet>
      <dgm:spPr/>
      <dgm:t>
        <a:bodyPr/>
        <a:lstStyle/>
        <a:p>
          <a:endParaRPr lang="en-US"/>
        </a:p>
      </dgm:t>
    </dgm:pt>
  </dgm:ptLst>
  <dgm:cxnLst>
    <dgm:cxn modelId="{309F7AF2-0180-4EBF-9B8C-6B5EDF6550C6}" srcId="{EFAA8BC0-3FCD-4FA9-991E-99356CDDAB5B}" destId="{B22BFA3E-FFF9-4A4C-9698-1B38D319AAF7}" srcOrd="1" destOrd="0" parTransId="{4FF2D0E8-3B0B-42D6-A4F3-8E8A6D9F7B69}" sibTransId="{2271B47E-5FCE-49BC-B3D8-C0CF532B37DF}"/>
    <dgm:cxn modelId="{B3CB8857-B21F-4792-AAE6-AEFC693384D6}" srcId="{EFAA8BC0-3FCD-4FA9-991E-99356CDDAB5B}" destId="{545A4555-D150-4548-A9C2-81EF5C8287DF}" srcOrd="2" destOrd="0" parTransId="{0F6335CD-CDE0-4E06-927E-9821868369F3}" sibTransId="{6478B159-57D6-47AB-BE30-3C0D122F74E6}"/>
    <dgm:cxn modelId="{2E4D98A6-3C1D-402F-BD7A-750DE1C2A11F}" type="presOf" srcId="{B22BFA3E-FFF9-4A4C-9698-1B38D319AAF7}" destId="{CF130C93-17D7-45C9-BE9F-6CD26531B707}" srcOrd="0" destOrd="0" presId="urn:microsoft.com/office/officeart/2005/8/layout/pyramid1"/>
    <dgm:cxn modelId="{0E515E42-EE77-4C7B-ACE8-E193B0908859}" type="presOf" srcId="{545A4555-D150-4548-A9C2-81EF5C8287DF}" destId="{B49BA223-8A0E-4537-AFA2-B1B45B8FF260}" srcOrd="0" destOrd="0" presId="urn:microsoft.com/office/officeart/2005/8/layout/pyramid1"/>
    <dgm:cxn modelId="{4C873354-D764-4048-95D7-6981BD01EBCF}" srcId="{EFAA8BC0-3FCD-4FA9-991E-99356CDDAB5B}" destId="{DA47DF87-549B-4DC4-8093-297CD50E9B24}" srcOrd="0" destOrd="0" parTransId="{393C77DE-F999-472A-907C-908A3CF5A6CF}" sibTransId="{F0C17D55-4A2A-4629-B79C-54E4B2C4B56F}"/>
    <dgm:cxn modelId="{8466A7FF-0C61-4E10-AF73-C3A632B29842}" type="presOf" srcId="{DA47DF87-549B-4DC4-8093-297CD50E9B24}" destId="{998F7BFC-D021-4D45-B91B-A31C4E9A590E}" srcOrd="0" destOrd="0" presId="urn:microsoft.com/office/officeart/2005/8/layout/pyramid1"/>
    <dgm:cxn modelId="{23BAD55F-3E25-48A9-A3A7-FF86110E940D}" type="presOf" srcId="{DA47DF87-549B-4DC4-8093-297CD50E9B24}" destId="{55CF30EB-FD5C-43B1-999D-1F3C7B3909EE}" srcOrd="1" destOrd="0" presId="urn:microsoft.com/office/officeart/2005/8/layout/pyramid1"/>
    <dgm:cxn modelId="{9DE26BFF-5D50-41A2-AA2F-E482B4DC2571}" type="presOf" srcId="{EFAA8BC0-3FCD-4FA9-991E-99356CDDAB5B}" destId="{D9C6DE07-E0B8-448A-8F56-4130AF2A2692}" srcOrd="0" destOrd="0" presId="urn:microsoft.com/office/officeart/2005/8/layout/pyramid1"/>
    <dgm:cxn modelId="{3C0EDB4F-8DFA-4987-B83D-3B90935BB87E}" type="presOf" srcId="{B22BFA3E-FFF9-4A4C-9698-1B38D319AAF7}" destId="{560E56F5-8A6E-47B3-A064-5336FBEB6483}" srcOrd="1" destOrd="0" presId="urn:microsoft.com/office/officeart/2005/8/layout/pyramid1"/>
    <dgm:cxn modelId="{48521ACD-20B3-4030-9D61-82CB0A6E0FB5}" type="presOf" srcId="{545A4555-D150-4548-A9C2-81EF5C8287DF}" destId="{77E31381-C4DD-4830-AC1B-39B9E2B95D4D}" srcOrd="1" destOrd="0" presId="urn:microsoft.com/office/officeart/2005/8/layout/pyramid1"/>
    <dgm:cxn modelId="{772191C2-E72B-4CA6-89EB-D41EAB9E1C26}" type="presParOf" srcId="{D9C6DE07-E0B8-448A-8F56-4130AF2A2692}" destId="{06411401-73BA-42C0-9A1E-75156318D634}" srcOrd="0" destOrd="0" presId="urn:microsoft.com/office/officeart/2005/8/layout/pyramid1"/>
    <dgm:cxn modelId="{ACEB1B8E-99CA-48CF-8BEA-4EB4A00F86A0}" type="presParOf" srcId="{06411401-73BA-42C0-9A1E-75156318D634}" destId="{998F7BFC-D021-4D45-B91B-A31C4E9A590E}" srcOrd="0" destOrd="0" presId="urn:microsoft.com/office/officeart/2005/8/layout/pyramid1"/>
    <dgm:cxn modelId="{4045F9A0-68E1-4087-AAB4-1E222503E20E}" type="presParOf" srcId="{06411401-73BA-42C0-9A1E-75156318D634}" destId="{55CF30EB-FD5C-43B1-999D-1F3C7B3909EE}" srcOrd="1" destOrd="0" presId="urn:microsoft.com/office/officeart/2005/8/layout/pyramid1"/>
    <dgm:cxn modelId="{47F6CBAF-4222-48A7-9606-A9A09BC7ABCA}" type="presParOf" srcId="{D9C6DE07-E0B8-448A-8F56-4130AF2A2692}" destId="{593C0F97-AC88-4C79-9BB8-623F6049679C}" srcOrd="1" destOrd="0" presId="urn:microsoft.com/office/officeart/2005/8/layout/pyramid1"/>
    <dgm:cxn modelId="{547D14D3-EF7D-4CB5-B929-5AC55E9FE1C9}" type="presParOf" srcId="{593C0F97-AC88-4C79-9BB8-623F6049679C}" destId="{CF130C93-17D7-45C9-BE9F-6CD26531B707}" srcOrd="0" destOrd="0" presId="urn:microsoft.com/office/officeart/2005/8/layout/pyramid1"/>
    <dgm:cxn modelId="{55CD5D5C-6CF5-4954-A5BA-BE7C7305D980}" type="presParOf" srcId="{593C0F97-AC88-4C79-9BB8-623F6049679C}" destId="{560E56F5-8A6E-47B3-A064-5336FBEB6483}" srcOrd="1" destOrd="0" presId="urn:microsoft.com/office/officeart/2005/8/layout/pyramid1"/>
    <dgm:cxn modelId="{5931E238-09AE-4DF0-82BB-9908FC45EE11}" type="presParOf" srcId="{D9C6DE07-E0B8-448A-8F56-4130AF2A2692}" destId="{39669575-9C19-48BC-B1D9-43C9017F2EE6}" srcOrd="2" destOrd="0" presId="urn:microsoft.com/office/officeart/2005/8/layout/pyramid1"/>
    <dgm:cxn modelId="{6D82BDE0-FF41-4181-9BC4-DC91AF27C080}" type="presParOf" srcId="{39669575-9C19-48BC-B1D9-43C9017F2EE6}" destId="{B49BA223-8A0E-4537-AFA2-B1B45B8FF260}" srcOrd="0" destOrd="0" presId="urn:microsoft.com/office/officeart/2005/8/layout/pyramid1"/>
    <dgm:cxn modelId="{F0E6D194-49D4-48B4-9B27-951D340E7D4E}" type="presParOf" srcId="{39669575-9C19-48BC-B1D9-43C9017F2EE6}" destId="{77E31381-C4DD-4830-AC1B-39B9E2B95D4D}" srcOrd="1" destOrd="0" presId="urn:microsoft.com/office/officeart/2005/8/layout/pyramid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F7BFC-D021-4D45-B91B-A31C4E9A590E}">
      <dsp:nvSpPr>
        <dsp:cNvPr id="0" name=""/>
        <dsp:cNvSpPr/>
      </dsp:nvSpPr>
      <dsp:spPr>
        <a:xfrm>
          <a:off x="1139577" y="59144"/>
          <a:ext cx="1139577" cy="701089"/>
        </a:xfrm>
        <a:prstGeom prst="trapezoid">
          <a:avLst>
            <a:gd name="adj" fmla="val 71946"/>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Segoe Light" charset="0"/>
            </a:rPr>
            <a:t>Delight</a:t>
          </a:r>
          <a:endParaRPr lang="en-US" sz="1600" kern="1200" dirty="0">
            <a:solidFill>
              <a:schemeClr val="bg1"/>
            </a:solidFill>
            <a:latin typeface="Segoe Light" charset="0"/>
          </a:endParaRPr>
        </a:p>
      </dsp:txBody>
      <dsp:txXfrm>
        <a:off x="1139577" y="59144"/>
        <a:ext cx="1139577" cy="701089"/>
      </dsp:txXfrm>
    </dsp:sp>
    <dsp:sp modelId="{CF130C93-17D7-45C9-BE9F-6CD26531B707}">
      <dsp:nvSpPr>
        <dsp:cNvPr id="0" name=""/>
        <dsp:cNvSpPr/>
      </dsp:nvSpPr>
      <dsp:spPr>
        <a:xfrm>
          <a:off x="569788" y="834195"/>
          <a:ext cx="2279154" cy="669529"/>
        </a:xfrm>
        <a:prstGeom prst="trapezoid">
          <a:avLst>
            <a:gd name="adj" fmla="val 71946"/>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Segoe Light" charset="0"/>
            </a:rPr>
            <a:t>Utility</a:t>
          </a:r>
          <a:endParaRPr lang="en-US" sz="2000" kern="1200" dirty="0">
            <a:solidFill>
              <a:schemeClr val="bg1"/>
            </a:solidFill>
            <a:latin typeface="Segoe Light" charset="0"/>
          </a:endParaRPr>
        </a:p>
      </dsp:txBody>
      <dsp:txXfrm>
        <a:off x="968640" y="834195"/>
        <a:ext cx="1481450" cy="669529"/>
      </dsp:txXfrm>
    </dsp:sp>
    <dsp:sp modelId="{B49BA223-8A0E-4537-AFA2-B1B45B8FF260}">
      <dsp:nvSpPr>
        <dsp:cNvPr id="0" name=""/>
        <dsp:cNvSpPr/>
      </dsp:nvSpPr>
      <dsp:spPr>
        <a:xfrm>
          <a:off x="0" y="1655362"/>
          <a:ext cx="3418732" cy="673679"/>
        </a:xfrm>
        <a:prstGeom prst="trapezoid">
          <a:avLst>
            <a:gd name="adj" fmla="val 71946"/>
          </a:avLst>
        </a:prstGeom>
        <a:solidFill>
          <a:schemeClr val="accent4"/>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Segoe Light" charset="0"/>
            </a:rPr>
            <a:t>Functionality</a:t>
          </a:r>
          <a:endParaRPr lang="en-US" sz="2400" kern="1200" dirty="0">
            <a:solidFill>
              <a:schemeClr val="bg1"/>
            </a:solidFill>
            <a:latin typeface="Segoe Light" charset="0"/>
          </a:endParaRPr>
        </a:p>
      </dsp:txBody>
      <dsp:txXfrm>
        <a:off x="598278" y="1655362"/>
        <a:ext cx="2222175" cy="6736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F7BFC-D021-4D45-B91B-A31C4E9A590E}">
      <dsp:nvSpPr>
        <dsp:cNvPr id="0" name=""/>
        <dsp:cNvSpPr/>
      </dsp:nvSpPr>
      <dsp:spPr>
        <a:xfrm>
          <a:off x="158160" y="-86609"/>
          <a:ext cx="158160" cy="272476"/>
        </a:xfrm>
        <a:prstGeom prst="trapezoid">
          <a:avLst>
            <a:gd name="adj" fmla="val 73904"/>
          </a:avLst>
        </a:prstGeom>
        <a:solidFill>
          <a:schemeClr val="bg1">
            <a:lumMod val="85000"/>
          </a:schemeClr>
        </a:solidFill>
        <a:ln w="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158160" y="-86609"/>
        <a:ext cx="158160" cy="272476"/>
      </dsp:txXfrm>
    </dsp:sp>
    <dsp:sp modelId="{CF130C93-17D7-45C9-BE9F-6CD26531B707}">
      <dsp:nvSpPr>
        <dsp:cNvPr id="0" name=""/>
        <dsp:cNvSpPr/>
      </dsp:nvSpPr>
      <dsp:spPr>
        <a:xfrm>
          <a:off x="79080" y="12732"/>
          <a:ext cx="316320" cy="283228"/>
        </a:xfrm>
        <a:prstGeom prst="trapezoid">
          <a:avLst>
            <a:gd name="adj" fmla="val 73904"/>
          </a:avLst>
        </a:prstGeom>
        <a:solidFill>
          <a:schemeClr val="bg1">
            <a:lumMod val="85000"/>
          </a:schemeClr>
        </a:solidFill>
        <a:ln w="63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134436" y="12732"/>
        <a:ext cx="205608" cy="283228"/>
      </dsp:txXfrm>
    </dsp:sp>
    <dsp:sp modelId="{B49BA223-8A0E-4537-AFA2-B1B45B8FF260}">
      <dsp:nvSpPr>
        <dsp:cNvPr id="0" name=""/>
        <dsp:cNvSpPr/>
      </dsp:nvSpPr>
      <dsp:spPr>
        <a:xfrm>
          <a:off x="0" y="119650"/>
          <a:ext cx="474481" cy="287971"/>
        </a:xfrm>
        <a:prstGeom prst="trapezoid">
          <a:avLst>
            <a:gd name="adj" fmla="val 73904"/>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83034" y="119650"/>
        <a:ext cx="308412" cy="2879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F7BFC-D021-4D45-B91B-A31C4E9A590E}">
      <dsp:nvSpPr>
        <dsp:cNvPr id="0" name=""/>
        <dsp:cNvSpPr/>
      </dsp:nvSpPr>
      <dsp:spPr>
        <a:xfrm>
          <a:off x="158160" y="-86609"/>
          <a:ext cx="158160" cy="272476"/>
        </a:xfrm>
        <a:prstGeom prst="trapezoid">
          <a:avLst>
            <a:gd name="adj" fmla="val 73904"/>
          </a:avLst>
        </a:prstGeom>
        <a:solidFill>
          <a:schemeClr val="bg1">
            <a:lumMod val="85000"/>
          </a:schemeClr>
        </a:solidFill>
        <a:ln w="63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158160" y="-86609"/>
        <a:ext cx="158160" cy="272476"/>
      </dsp:txXfrm>
    </dsp:sp>
    <dsp:sp modelId="{CF130C93-17D7-45C9-BE9F-6CD26531B707}">
      <dsp:nvSpPr>
        <dsp:cNvPr id="0" name=""/>
        <dsp:cNvSpPr/>
      </dsp:nvSpPr>
      <dsp:spPr>
        <a:xfrm>
          <a:off x="79080" y="12732"/>
          <a:ext cx="316320" cy="283228"/>
        </a:xfrm>
        <a:prstGeom prst="trapezoid">
          <a:avLst>
            <a:gd name="adj" fmla="val 73904"/>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134436" y="12732"/>
        <a:ext cx="205608" cy="283228"/>
      </dsp:txXfrm>
    </dsp:sp>
    <dsp:sp modelId="{B49BA223-8A0E-4537-AFA2-B1B45B8FF260}">
      <dsp:nvSpPr>
        <dsp:cNvPr id="0" name=""/>
        <dsp:cNvSpPr/>
      </dsp:nvSpPr>
      <dsp:spPr>
        <a:xfrm>
          <a:off x="0" y="119650"/>
          <a:ext cx="474481" cy="287971"/>
        </a:xfrm>
        <a:prstGeom prst="trapezoid">
          <a:avLst>
            <a:gd name="adj" fmla="val 73904"/>
          </a:avLst>
        </a:prstGeom>
        <a:solidFill>
          <a:schemeClr val="bg1">
            <a:lumMod val="85000"/>
          </a:schemeClr>
        </a:solidFill>
        <a:ln w="63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83034" y="119650"/>
        <a:ext cx="308412" cy="2879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F7BFC-D021-4D45-B91B-A31C4E9A590E}">
      <dsp:nvSpPr>
        <dsp:cNvPr id="0" name=""/>
        <dsp:cNvSpPr/>
      </dsp:nvSpPr>
      <dsp:spPr>
        <a:xfrm>
          <a:off x="158160" y="-86609"/>
          <a:ext cx="158160" cy="272476"/>
        </a:xfrm>
        <a:prstGeom prst="trapezoid">
          <a:avLst>
            <a:gd name="adj" fmla="val 73904"/>
          </a:avLst>
        </a:prstGeom>
        <a:solidFill>
          <a:schemeClr val="accent3"/>
        </a:solidFill>
        <a:ln w="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158160" y="-86609"/>
        <a:ext cx="158160" cy="272476"/>
      </dsp:txXfrm>
    </dsp:sp>
    <dsp:sp modelId="{CF130C93-17D7-45C9-BE9F-6CD26531B707}">
      <dsp:nvSpPr>
        <dsp:cNvPr id="0" name=""/>
        <dsp:cNvSpPr/>
      </dsp:nvSpPr>
      <dsp:spPr>
        <a:xfrm>
          <a:off x="79080" y="12732"/>
          <a:ext cx="316320" cy="283228"/>
        </a:xfrm>
        <a:prstGeom prst="trapezoid">
          <a:avLst>
            <a:gd name="adj" fmla="val 73904"/>
          </a:avLst>
        </a:prstGeom>
        <a:solidFill>
          <a:schemeClr val="bg1">
            <a:lumMod val="85000"/>
          </a:schemeClr>
        </a:solidFill>
        <a:ln w="63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134436" y="12732"/>
        <a:ext cx="205608" cy="283228"/>
      </dsp:txXfrm>
    </dsp:sp>
    <dsp:sp modelId="{B49BA223-8A0E-4537-AFA2-B1B45B8FF260}">
      <dsp:nvSpPr>
        <dsp:cNvPr id="0" name=""/>
        <dsp:cNvSpPr/>
      </dsp:nvSpPr>
      <dsp:spPr>
        <a:xfrm>
          <a:off x="0" y="119650"/>
          <a:ext cx="474481" cy="287971"/>
        </a:xfrm>
        <a:prstGeom prst="trapezoid">
          <a:avLst>
            <a:gd name="adj" fmla="val 73904"/>
          </a:avLst>
        </a:prstGeom>
        <a:solidFill>
          <a:schemeClr val="bg1">
            <a:lumMod val="85000"/>
          </a:schemeClr>
        </a:solidFill>
        <a:ln w="63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b" anchorCtr="0">
          <a:noAutofit/>
        </a:bodyPr>
        <a:lstStyle/>
        <a:p>
          <a:pPr lvl="0" algn="ctr" defTabSz="266700">
            <a:lnSpc>
              <a:spcPct val="90000"/>
            </a:lnSpc>
            <a:spcBef>
              <a:spcPct val="0"/>
            </a:spcBef>
            <a:spcAft>
              <a:spcPct val="35000"/>
            </a:spcAft>
          </a:pPr>
          <a:r>
            <a:rPr lang="en-US" sz="600" kern="1200" dirty="0" smtClean="0">
              <a:solidFill>
                <a:schemeClr val="bg1"/>
              </a:solidFill>
              <a:latin typeface="Segoe Light" charset="0"/>
            </a:rPr>
            <a:t> </a:t>
          </a:r>
          <a:endParaRPr lang="en-US" sz="600" kern="1200" dirty="0">
            <a:solidFill>
              <a:schemeClr val="bg1"/>
            </a:solidFill>
            <a:latin typeface="Segoe Light" charset="0"/>
          </a:endParaRPr>
        </a:p>
      </dsp:txBody>
      <dsp:txXfrm>
        <a:off x="83034" y="119650"/>
        <a:ext cx="308412" cy="2879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E2066-B45A-45C9-BFDB-6155A6B54AAD}" type="datetimeFigureOut">
              <a:rPr lang="en-US" smtClean="0"/>
              <a:pPr/>
              <a:t>5/25/2011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9DFEC3-DDF1-47FC-A429-F37F4C396648}" type="slidenum">
              <a:rPr lang="en-US" smtClean="0"/>
              <a:pPr/>
              <a:t>‹#›</a:t>
            </a:fld>
            <a:endParaRPr lang="en-US" dirty="0"/>
          </a:p>
        </p:txBody>
      </p:sp>
    </p:spTree>
    <p:extLst>
      <p:ext uri="{BB962C8B-B14F-4D97-AF65-F5344CB8AC3E}">
        <p14:creationId xmlns:p14="http://schemas.microsoft.com/office/powerpoint/2010/main" xmlns="" val="265167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pPr/>
              <a:t>2</a:t>
            </a:fld>
            <a:endParaRPr lang="en-US" dirty="0"/>
          </a:p>
        </p:txBody>
      </p:sp>
    </p:spTree>
    <p:extLst>
      <p:ext uri="{BB962C8B-B14F-4D97-AF65-F5344CB8AC3E}">
        <p14:creationId xmlns:p14="http://schemas.microsoft.com/office/powerpoint/2010/main" xmlns="" val="122510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DFEC3-DDF1-47FC-A429-F37F4C396648}" type="slidenum">
              <a:rPr lang="en-US" smtClean="0"/>
              <a:pPr/>
              <a:t>22</a:t>
            </a:fld>
            <a:endParaRPr lang="en-US" dirty="0"/>
          </a:p>
        </p:txBody>
      </p:sp>
    </p:spTree>
    <p:extLst>
      <p:ext uri="{BB962C8B-B14F-4D97-AF65-F5344CB8AC3E}">
        <p14:creationId xmlns:p14="http://schemas.microsoft.com/office/powerpoint/2010/main" xmlns="" val="222751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DFEC3-DDF1-47FC-A429-F37F4C396648}" type="slidenum">
              <a:rPr lang="en-US" smtClean="0"/>
              <a:pPr/>
              <a:t>23</a:t>
            </a:fld>
            <a:endParaRPr lang="en-US" dirty="0"/>
          </a:p>
        </p:txBody>
      </p:sp>
    </p:spTree>
    <p:extLst>
      <p:ext uri="{BB962C8B-B14F-4D97-AF65-F5344CB8AC3E}">
        <p14:creationId xmlns:p14="http://schemas.microsoft.com/office/powerpoint/2010/main" xmlns="" val="213195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Start</a:t>
            </a:r>
            <a:r>
              <a:rPr lang="en-US" baseline="0" dirty="0" smtClean="0"/>
              <a:t> screen is important because:</a:t>
            </a:r>
          </a:p>
          <a:p>
            <a:endParaRPr lang="en-US" baseline="0" dirty="0" smtClean="0"/>
          </a:p>
          <a:p>
            <a:pPr marL="223959" indent="-223959">
              <a:buAutoNum type="arabicParenR"/>
            </a:pPr>
            <a:r>
              <a:rPr lang="en-US" baseline="0" dirty="0" smtClean="0"/>
              <a:t>Start is the link into the Marketplace hub appears here as a Marketplace tile. Just click on the tile and jump to the Marketplace hub.</a:t>
            </a:r>
          </a:p>
          <a:p>
            <a:pPr marL="223959" indent="-223959">
              <a:buAutoNum type="arabicParenR"/>
            </a:pPr>
            <a:r>
              <a:rPr lang="en-US" baseline="0" dirty="0" smtClean="0"/>
              <a:t>Start is the screen that users always see first. Whatever is on here is always top of mind.</a:t>
            </a:r>
          </a:p>
          <a:p>
            <a:pPr marL="223959" indent="-223959">
              <a:buAutoNum type="arabicParenR"/>
            </a:pPr>
            <a:r>
              <a:rPr lang="en-US" baseline="0" dirty="0" smtClean="0"/>
              <a:t>Users can pin their favorite apps or games directly to the Start screen from the App list. Users can move app tiles around once pinned and position them in a way that makes sense for them.</a:t>
            </a:r>
          </a:p>
          <a:p>
            <a:pPr marL="223959" indent="-223959">
              <a:buAutoNum type="arabicParenR"/>
            </a:pPr>
            <a:r>
              <a:rPr lang="en-US" baseline="0" dirty="0" smtClean="0"/>
              <a:t>Developers can push information to the live tiles that sit here – animate the tiles with information.</a:t>
            </a:r>
          </a:p>
          <a:p>
            <a:pPr marL="223959" indent="-223959"/>
            <a:endParaRPr lang="en-US" baseline="0" dirty="0" smtClean="0"/>
          </a:p>
          <a:p>
            <a:pPr marL="223959" indent="-223959"/>
            <a:r>
              <a:rPr lang="en-US" baseline="0" dirty="0" smtClean="0"/>
              <a:t>…and don’t forget the App list – in the above screenshot you can see how easy it is to pin the app to the Start screen (“add to quick launch”)</a:t>
            </a:r>
          </a:p>
          <a:p>
            <a:pPr marL="223959" indent="-223959">
              <a:buAutoNum type="arabicParenR"/>
            </a:pPr>
            <a:endParaRPr lang="en-US" baseline="0" dirty="0" smtClean="0"/>
          </a:p>
          <a:p>
            <a:pPr marL="223959" indent="-223959">
              <a:buAutoNum type="arabicParenR"/>
            </a:pPr>
            <a:endParaRPr lang="en-US" baseline="0" dirty="0" smtClean="0"/>
          </a:p>
          <a:p>
            <a:pPr marL="228573" indent="-228573"/>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Windows 7 | Presenter Mode</a:t>
            </a:r>
            <a:endParaRPr lang="en-US" dirty="0">
              <a:solidFill>
                <a:prstClr val="black"/>
              </a:solidFill>
            </a:endParaRPr>
          </a:p>
        </p:txBody>
      </p:sp>
      <p:sp>
        <p:nvSpPr>
          <p:cNvPr id="5" name="Date Placeholder 4"/>
          <p:cNvSpPr>
            <a:spLocks noGrp="1"/>
          </p:cNvSpPr>
          <p:nvPr>
            <p:ph type="dt" idx="11"/>
          </p:nvPr>
        </p:nvSpPr>
        <p:spPr/>
        <p:txBody>
          <a:bodyPr/>
          <a:lstStyle/>
          <a:p>
            <a:fld id="{C5BBB5DE-F9B9-485E-B8CA-57DDC5ABA486}" type="datetime2">
              <a:rPr lang="en-US" smtClean="0">
                <a:solidFill>
                  <a:prstClr val="black"/>
                </a:solidFill>
              </a:rPr>
              <a:pPr/>
              <a:t>Wednesday, May 25, 2011</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Microsoft Confidential</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26921066-999A-4F94-8750-23B55137A9B0}"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3959" indent="-223959">
              <a:buFont typeface="+mj-lt"/>
              <a:buAutoNum type="arabicPeriod"/>
            </a:pPr>
            <a:r>
              <a:rPr lang="en-US" b="0" dirty="0" smtClean="0"/>
              <a:t>Marketplace is the single</a:t>
            </a:r>
            <a:r>
              <a:rPr lang="en-US" b="0" baseline="0" dirty="0" smtClean="0"/>
              <a:t> place for consumers to acquire content to personalize their Windows Phone</a:t>
            </a:r>
          </a:p>
          <a:p>
            <a:pPr marL="223959" indent="-223959">
              <a:buFont typeface="+mj-lt"/>
              <a:buAutoNum type="arabicPeriod"/>
            </a:pPr>
            <a:r>
              <a:rPr lang="en-US" b="0" baseline="0" dirty="0" smtClean="0"/>
              <a:t>The Marketplace hub is where consumers go to acquire content, which after it’s acquired smartly organizes itself into other hubs (Games hub, Music + Video hub, or the App list to the right of the Start screen)</a:t>
            </a:r>
          </a:p>
          <a:p>
            <a:pPr marL="223959" indent="-223959">
              <a:buFont typeface="+mj-lt"/>
              <a:buAutoNum type="arabicPeriod"/>
            </a:pPr>
            <a:r>
              <a:rPr lang="en-US" b="0" u="sng" baseline="0" dirty="0" smtClean="0"/>
              <a:t>Marketplace is the only way for developers to distribute applications and games to Windows Phones, with Microsoft providing the software delivery service and update service for their applications</a:t>
            </a:r>
            <a:endParaRPr lang="en-US" b="0" u="sng" dirty="0" smtClean="0"/>
          </a:p>
          <a:p>
            <a:pPr marL="223959" indent="-223959">
              <a:buFont typeface="+mj-lt"/>
              <a:buAutoNum type="arabicPeriod"/>
            </a:pPr>
            <a:r>
              <a:rPr lang="en-US" b="0" dirty="0" smtClean="0"/>
              <a:t>The Marketplace</a:t>
            </a:r>
            <a:r>
              <a:rPr lang="en-US" b="0" baseline="0" dirty="0" smtClean="0"/>
              <a:t> hub, has </a:t>
            </a:r>
            <a:r>
              <a:rPr lang="en-US" b="0" dirty="0" smtClean="0"/>
              <a:t>7 active merchandising</a:t>
            </a:r>
            <a:r>
              <a:rPr lang="en-US" b="0" baseline="0" dirty="0" smtClean="0"/>
              <a:t> areas (featured item of the day and 6 featured items). The featured item of the day (eBay) controls the panoramic background</a:t>
            </a:r>
          </a:p>
          <a:p>
            <a:pPr marL="393485" lvl="2" indent="-223959"/>
            <a:r>
              <a:rPr lang="en-US" b="0" baseline="0" dirty="0" smtClean="0"/>
              <a:t>The primary featured item of the day is managed by the merchandising team to optimize for user engagement and will include both free and paid for applications</a:t>
            </a:r>
          </a:p>
          <a:p>
            <a:pPr marL="393485" lvl="2" indent="-223959"/>
            <a:r>
              <a:rPr lang="en-US" b="0" baseline="0" dirty="0" smtClean="0"/>
              <a:t>It will be optional for developers to provide a panoramic background image for their application, however highly recommended as an app cannot be promoted in the primary featured slot without one.</a:t>
            </a:r>
          </a:p>
          <a:p>
            <a:pPr marL="223959" indent="-223959">
              <a:buFont typeface="+mj-lt"/>
              <a:buAutoNum type="arabicPeriod"/>
            </a:pPr>
            <a:r>
              <a:rPr lang="en-US" b="0" baseline="0" dirty="0" smtClean="0"/>
              <a:t>Items on the Marketplace hub change daily, per country</a:t>
            </a:r>
          </a:p>
          <a:p>
            <a:pPr marL="223959" indent="-223959">
              <a:buFont typeface="+mj-lt"/>
              <a:buAutoNum type="arabicPeriod"/>
            </a:pPr>
            <a:r>
              <a:rPr lang="en-US" b="0" baseline="0" dirty="0" smtClean="0"/>
              <a:t>The list of content types in the center (applications, games, music, podcasts, contoso) indicate the content types available to a Marketplace consumer</a:t>
            </a:r>
          </a:p>
          <a:p>
            <a:pPr marL="393485" lvl="2" indent="-223959">
              <a:buFont typeface="+mj-lt"/>
              <a:buAutoNum type="arabicPeriod"/>
            </a:pPr>
            <a:r>
              <a:rPr lang="en-US" b="0" baseline="0" dirty="0" smtClean="0"/>
              <a:t>“contoso” = the highly discoverable placeholder for a Partner brand, for exclusive content that they want to make available to their consumers</a:t>
            </a:r>
          </a:p>
          <a:p>
            <a:pPr marL="223959" indent="-223959">
              <a:buFont typeface="+mj-lt"/>
              <a:buAutoNum type="arabicPeriod"/>
            </a:pPr>
            <a:r>
              <a:rPr lang="en-US" b="0" baseline="0" dirty="0" smtClean="0"/>
              <a:t>Any available updates are indicated at the bottom of this list of content types</a:t>
            </a:r>
          </a:p>
          <a:p>
            <a:pPr marL="223959" indent="-223959">
              <a:buFont typeface="+mj-lt"/>
              <a:buAutoNum type="arabicPeriod"/>
            </a:pPr>
            <a:r>
              <a:rPr lang="en-US" b="0" baseline="0" dirty="0" smtClean="0"/>
              <a:t>All content acquired on-device via Windows Phone Marketplace is either download for free or acquired using real money (priced and collect in local currency)</a:t>
            </a:r>
          </a:p>
          <a:p>
            <a:pPr marL="393485" lvl="2" indent="-223959"/>
            <a:r>
              <a:rPr lang="en-US" b="0" u="sng" baseline="0" dirty="0" smtClean="0"/>
              <a:t>Microsoft Points (used by Zune and Xbox LIVE) are not used on the device for purchasing any content</a:t>
            </a:r>
            <a:endParaRPr lang="en-US" b="0" u="sng" dirty="0" smtClean="0"/>
          </a:p>
          <a:p>
            <a:pPr marL="228573" indent="-228573"/>
            <a:endParaRPr lang="en-US" b="0" u="sng" dirty="0"/>
          </a:p>
        </p:txBody>
      </p:sp>
      <p:sp>
        <p:nvSpPr>
          <p:cNvPr id="4" name="Header Placeholder 3"/>
          <p:cNvSpPr>
            <a:spLocks noGrp="1"/>
          </p:cNvSpPr>
          <p:nvPr>
            <p:ph type="hdr" sz="quarter" idx="10"/>
          </p:nvPr>
        </p:nvSpPr>
        <p:spPr/>
        <p:txBody>
          <a:bodyPr/>
          <a:lstStyle/>
          <a:p>
            <a:r>
              <a:rPr lang="en-US" dirty="0" smtClean="0">
                <a:solidFill>
                  <a:prstClr val="black"/>
                </a:solidFill>
              </a:rPr>
              <a:t>Windows 7 | Presenter Mode</a:t>
            </a:r>
            <a:endParaRPr lang="en-US" dirty="0">
              <a:solidFill>
                <a:prstClr val="black"/>
              </a:solidFill>
            </a:endParaRPr>
          </a:p>
        </p:txBody>
      </p:sp>
      <p:sp>
        <p:nvSpPr>
          <p:cNvPr id="5" name="Date Placeholder 4"/>
          <p:cNvSpPr>
            <a:spLocks noGrp="1"/>
          </p:cNvSpPr>
          <p:nvPr>
            <p:ph type="dt" idx="11"/>
          </p:nvPr>
        </p:nvSpPr>
        <p:spPr/>
        <p:txBody>
          <a:bodyPr/>
          <a:lstStyle/>
          <a:p>
            <a:fld id="{C5BBB5DE-F9B9-485E-B8CA-57DDC5ABA486}" type="datetime2">
              <a:rPr lang="en-US" smtClean="0">
                <a:solidFill>
                  <a:prstClr val="black"/>
                </a:solidFill>
              </a:rPr>
              <a:pPr/>
              <a:t>Wednesday, May 25, 2011</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Microsoft Confidential</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26921066-999A-4F94-8750-23B55137A9B0}"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7652">
              <a:spcBef>
                <a:spcPts val="1152"/>
              </a:spcBef>
              <a:spcAft>
                <a:spcPts val="288"/>
              </a:spcAft>
              <a:defRPr/>
            </a:pPr>
            <a:r>
              <a:rPr lang="en-US" dirty="0" smtClean="0">
                <a:latin typeface="Segoe Light" charset="0"/>
                <a:ea typeface="Segoe UI" pitchFamily="34" charset="0"/>
              </a:rPr>
              <a:t>Key points: </a:t>
            </a:r>
          </a:p>
          <a:p>
            <a:pPr defTabSz="877652">
              <a:spcBef>
                <a:spcPts val="1152"/>
              </a:spcBef>
              <a:spcAft>
                <a:spcPts val="288"/>
              </a:spcAft>
              <a:defRPr/>
            </a:pPr>
            <a:endParaRPr lang="en-US" dirty="0" smtClean="0">
              <a:latin typeface="Segoe Light" charset="0"/>
              <a:ea typeface="Segoe UI" pitchFamily="34" charset="0"/>
            </a:endParaRPr>
          </a:p>
          <a:p>
            <a:pPr marL="223959" indent="-223959" defTabSz="877652">
              <a:spcBef>
                <a:spcPts val="1152"/>
              </a:spcBef>
              <a:spcAft>
                <a:spcPts val="288"/>
              </a:spcAft>
              <a:buAutoNum type="arabicParenBoth"/>
              <a:defRPr/>
            </a:pPr>
            <a:r>
              <a:rPr lang="en-US" baseline="0" dirty="0" smtClean="0">
                <a:latin typeface="Segoe Light" charset="0"/>
                <a:ea typeface="Segoe UI" pitchFamily="34" charset="0"/>
              </a:rPr>
              <a:t>Games and music + video purchased in Marketplace organizes itself into the respective Games and Music + Video hubs. </a:t>
            </a:r>
          </a:p>
          <a:p>
            <a:pPr marL="223959" indent="-223959" defTabSz="877652">
              <a:spcBef>
                <a:spcPts val="1152"/>
              </a:spcBef>
              <a:spcAft>
                <a:spcPts val="288"/>
              </a:spcAft>
              <a:buAutoNum type="arabicParenBoth"/>
              <a:defRPr/>
            </a:pPr>
            <a:r>
              <a:rPr lang="en-US" baseline="0" dirty="0" smtClean="0">
                <a:latin typeface="Segoe Light" charset="0"/>
                <a:ea typeface="Segoe UI" pitchFamily="34" charset="0"/>
              </a:rPr>
              <a:t>Marketplace apps, games and music + video also gets promoted in their own hubs and consumers click and browse to purchase, try or download.</a:t>
            </a:r>
            <a:endParaRPr lang="en-US" dirty="0" smtClean="0">
              <a:latin typeface="Segoe Light" charset="0"/>
              <a:ea typeface="Segoe UI" pitchFamily="34" charset="0"/>
            </a:endParaRPr>
          </a:p>
        </p:txBody>
      </p:sp>
      <p:sp>
        <p:nvSpPr>
          <p:cNvPr id="4" name="Header Placeholder 3"/>
          <p:cNvSpPr>
            <a:spLocks noGrp="1"/>
          </p:cNvSpPr>
          <p:nvPr>
            <p:ph type="hdr" sz="quarter" idx="10"/>
          </p:nvPr>
        </p:nvSpPr>
        <p:spPr/>
        <p:txBody>
          <a:bodyPr/>
          <a:lstStyle/>
          <a:p>
            <a:r>
              <a:rPr lang="en-US" dirty="0" smtClean="0"/>
              <a:t>Windows 7 | Presenter Mode</a:t>
            </a:r>
            <a:endParaRPr lang="en-US" dirty="0"/>
          </a:p>
        </p:txBody>
      </p:sp>
      <p:sp>
        <p:nvSpPr>
          <p:cNvPr id="5" name="Date Placeholder 4"/>
          <p:cNvSpPr>
            <a:spLocks noGrp="1"/>
          </p:cNvSpPr>
          <p:nvPr>
            <p:ph type="dt" idx="11"/>
          </p:nvPr>
        </p:nvSpPr>
        <p:spPr/>
        <p:txBody>
          <a:bodyPr/>
          <a:lstStyle/>
          <a:p>
            <a:fld id="{C5BBB5DE-F9B9-485E-B8CA-57DDC5ABA486}" type="datetime2">
              <a:rPr lang="en-US" smtClean="0"/>
              <a:pPr/>
              <a:t>Wednesday, May 25, 2011</a:t>
            </a:fld>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 Countries:</a:t>
            </a:r>
          </a:p>
          <a:p>
            <a:pPr marL="228600" indent="-228600">
              <a:buFont typeface="+mj-lt"/>
              <a:buAutoNum type="arabicPeriod"/>
            </a:pPr>
            <a:r>
              <a:rPr lang="en-US" baseline="0" dirty="0" smtClean="0"/>
              <a:t>Australia</a:t>
            </a:r>
          </a:p>
          <a:p>
            <a:pPr marL="228600" indent="-228600">
              <a:buFont typeface="+mj-lt"/>
              <a:buAutoNum type="arabicPeriod"/>
            </a:pPr>
            <a:r>
              <a:rPr lang="en-US" baseline="0" dirty="0" smtClean="0"/>
              <a:t>Austria</a:t>
            </a:r>
          </a:p>
          <a:p>
            <a:pPr marL="228600" indent="-228600">
              <a:buFont typeface="+mj-lt"/>
              <a:buAutoNum type="arabicPeriod"/>
            </a:pPr>
            <a:r>
              <a:rPr lang="en-US" baseline="0" dirty="0" smtClean="0"/>
              <a:t>Belgium</a:t>
            </a:r>
          </a:p>
          <a:p>
            <a:pPr marL="228600" indent="-228600">
              <a:buFont typeface="+mj-lt"/>
              <a:buAutoNum type="arabicPeriod"/>
            </a:pPr>
            <a:r>
              <a:rPr lang="en-US" baseline="0" dirty="0" smtClean="0"/>
              <a:t>Canada</a:t>
            </a:r>
          </a:p>
          <a:p>
            <a:pPr marL="228600" indent="-228600">
              <a:buFont typeface="+mj-lt"/>
              <a:buAutoNum type="arabicPeriod"/>
            </a:pPr>
            <a:r>
              <a:rPr lang="en-US" baseline="0" dirty="0" smtClean="0"/>
              <a:t>France</a:t>
            </a:r>
          </a:p>
          <a:p>
            <a:pPr marL="228600" indent="-228600">
              <a:buFont typeface="+mj-lt"/>
              <a:buAutoNum type="arabicPeriod"/>
            </a:pPr>
            <a:r>
              <a:rPr lang="en-US" baseline="0" dirty="0" smtClean="0"/>
              <a:t>Germany</a:t>
            </a:r>
          </a:p>
          <a:p>
            <a:pPr marL="228600" indent="-228600">
              <a:buFont typeface="+mj-lt"/>
              <a:buAutoNum type="arabicPeriod"/>
            </a:pPr>
            <a:r>
              <a:rPr lang="en-US" baseline="0" dirty="0" smtClean="0"/>
              <a:t>Hong Kong</a:t>
            </a:r>
          </a:p>
          <a:p>
            <a:pPr marL="228600" indent="-228600">
              <a:buFont typeface="+mj-lt"/>
              <a:buAutoNum type="arabicPeriod"/>
            </a:pPr>
            <a:r>
              <a:rPr lang="en-US" baseline="0" dirty="0" smtClean="0"/>
              <a:t>Ireland</a:t>
            </a:r>
          </a:p>
          <a:p>
            <a:pPr marL="228600" indent="-228600">
              <a:buFont typeface="+mj-lt"/>
              <a:buAutoNum type="arabicPeriod"/>
            </a:pPr>
            <a:r>
              <a:rPr lang="en-US" baseline="0" dirty="0" smtClean="0"/>
              <a:t>Italy</a:t>
            </a:r>
          </a:p>
          <a:p>
            <a:pPr marL="228600" indent="-228600">
              <a:buFont typeface="+mj-lt"/>
              <a:buAutoNum type="arabicPeriod"/>
            </a:pPr>
            <a:r>
              <a:rPr lang="en-US" baseline="0" dirty="0" smtClean="0"/>
              <a:t>Mexico</a:t>
            </a:r>
          </a:p>
          <a:p>
            <a:pPr marL="228600" indent="-228600">
              <a:buFont typeface="+mj-lt"/>
              <a:buAutoNum type="arabicPeriod"/>
            </a:pPr>
            <a:r>
              <a:rPr lang="en-US" baseline="0" dirty="0" smtClean="0"/>
              <a:t>New Zealand</a:t>
            </a:r>
          </a:p>
          <a:p>
            <a:pPr marL="228600" indent="-228600">
              <a:buFont typeface="+mj-lt"/>
              <a:buAutoNum type="arabicPeriod"/>
            </a:pPr>
            <a:r>
              <a:rPr lang="en-US" baseline="0" dirty="0" smtClean="0"/>
              <a:t>Singapore</a:t>
            </a:r>
          </a:p>
          <a:p>
            <a:pPr marL="228600" indent="-228600">
              <a:buFont typeface="+mj-lt"/>
              <a:buAutoNum type="arabicPeriod"/>
            </a:pPr>
            <a:r>
              <a:rPr lang="en-US" baseline="0" dirty="0" smtClean="0"/>
              <a:t>Spain</a:t>
            </a:r>
          </a:p>
          <a:p>
            <a:pPr marL="228600" indent="-228600">
              <a:buFont typeface="+mj-lt"/>
              <a:buAutoNum type="arabicPeriod"/>
            </a:pPr>
            <a:r>
              <a:rPr lang="en-US" baseline="0" dirty="0" smtClean="0"/>
              <a:t>Switzerland</a:t>
            </a:r>
          </a:p>
          <a:p>
            <a:pPr marL="228600" indent="-228600">
              <a:buFont typeface="+mj-lt"/>
              <a:buAutoNum type="arabicPeriod"/>
            </a:pPr>
            <a:r>
              <a:rPr lang="en-US" baseline="0" dirty="0" smtClean="0"/>
              <a:t>US</a:t>
            </a:r>
          </a:p>
          <a:p>
            <a:pPr marL="228600" indent="-228600">
              <a:buFont typeface="+mj-lt"/>
              <a:buAutoNum type="arabicPeriod"/>
            </a:pPr>
            <a:r>
              <a:rPr lang="en-US" baseline="0" dirty="0" smtClean="0"/>
              <a:t>USA</a:t>
            </a:r>
          </a:p>
          <a:p>
            <a:pPr marL="0" indent="0">
              <a:buFont typeface="+mj-lt"/>
              <a:buNone/>
            </a:pPr>
            <a:endParaRPr lang="en-US" baseline="0" dirty="0" smtClean="0"/>
          </a:p>
          <a:p>
            <a:pPr marL="0" indent="0">
              <a:buFont typeface="+mj-lt"/>
              <a:buNone/>
            </a:pPr>
            <a:r>
              <a:rPr lang="en-US" baseline="0" dirty="0" smtClean="0"/>
              <a:t>New Countries:</a:t>
            </a:r>
          </a:p>
          <a:p>
            <a:pPr marL="228600" indent="-228600">
              <a:buFont typeface="+mj-lt"/>
              <a:buAutoNum type="arabicPeriod"/>
            </a:pPr>
            <a:r>
              <a:rPr lang="en-US" baseline="0" dirty="0" smtClean="0"/>
              <a:t>Brazil</a:t>
            </a:r>
          </a:p>
          <a:p>
            <a:pPr marL="228600" indent="-228600">
              <a:buFont typeface="+mj-lt"/>
              <a:buAutoNum type="arabicPeriod"/>
            </a:pPr>
            <a:r>
              <a:rPr lang="en-US" baseline="0" dirty="0" smtClean="0"/>
              <a:t>Chile</a:t>
            </a:r>
          </a:p>
          <a:p>
            <a:pPr marL="228600" indent="-228600">
              <a:buFont typeface="+mj-lt"/>
              <a:buAutoNum type="arabicPeriod"/>
            </a:pPr>
            <a:r>
              <a:rPr lang="en-US" baseline="0" dirty="0" smtClean="0"/>
              <a:t>Columbia</a:t>
            </a:r>
          </a:p>
          <a:p>
            <a:pPr marL="228600" indent="-228600">
              <a:buFont typeface="+mj-lt"/>
              <a:buAutoNum type="arabicPeriod"/>
            </a:pPr>
            <a:r>
              <a:rPr lang="en-US" baseline="0" dirty="0" smtClean="0"/>
              <a:t>Czech Republic</a:t>
            </a:r>
          </a:p>
          <a:p>
            <a:pPr marL="228600" indent="-228600">
              <a:buFont typeface="+mj-lt"/>
              <a:buAutoNum type="arabicPeriod"/>
            </a:pPr>
            <a:r>
              <a:rPr lang="en-US" baseline="0" dirty="0" smtClean="0"/>
              <a:t>Denmark</a:t>
            </a:r>
          </a:p>
          <a:p>
            <a:pPr marL="228600" indent="-228600">
              <a:buFont typeface="+mj-lt"/>
              <a:buAutoNum type="arabicPeriod"/>
            </a:pPr>
            <a:r>
              <a:rPr lang="en-US" baseline="0" dirty="0" smtClean="0"/>
              <a:t>Finland</a:t>
            </a:r>
          </a:p>
          <a:p>
            <a:pPr marL="228600" indent="-228600">
              <a:buFont typeface="+mj-lt"/>
              <a:buAutoNum type="arabicPeriod"/>
            </a:pPr>
            <a:r>
              <a:rPr lang="en-US" baseline="0" dirty="0" smtClean="0"/>
              <a:t>Greece</a:t>
            </a:r>
          </a:p>
          <a:p>
            <a:pPr marL="228600" indent="-228600">
              <a:buFont typeface="+mj-lt"/>
              <a:buAutoNum type="arabicPeriod"/>
            </a:pPr>
            <a:r>
              <a:rPr lang="en-US" baseline="0" dirty="0" smtClean="0"/>
              <a:t>Hungary</a:t>
            </a:r>
          </a:p>
          <a:p>
            <a:pPr marL="228600" indent="-228600">
              <a:buFont typeface="+mj-lt"/>
              <a:buAutoNum type="arabicPeriod"/>
            </a:pPr>
            <a:r>
              <a:rPr lang="en-US" baseline="0" dirty="0" smtClean="0"/>
              <a:t>India</a:t>
            </a:r>
          </a:p>
          <a:p>
            <a:pPr marL="228600" indent="-228600">
              <a:buFont typeface="+mj-lt"/>
              <a:buAutoNum type="arabicPeriod"/>
            </a:pPr>
            <a:r>
              <a:rPr lang="en-US" baseline="0" dirty="0" smtClean="0"/>
              <a:t>Japan</a:t>
            </a:r>
          </a:p>
          <a:p>
            <a:pPr marL="228600" indent="-228600">
              <a:buFont typeface="+mj-lt"/>
              <a:buAutoNum type="arabicPeriod"/>
            </a:pPr>
            <a:r>
              <a:rPr lang="en-US" baseline="0" dirty="0" smtClean="0"/>
              <a:t>Netherlands</a:t>
            </a:r>
          </a:p>
          <a:p>
            <a:pPr marL="228600" indent="-228600">
              <a:buFont typeface="+mj-lt"/>
              <a:buAutoNum type="arabicPeriod"/>
            </a:pPr>
            <a:r>
              <a:rPr lang="en-US" baseline="0" dirty="0" smtClean="0"/>
              <a:t>Norway</a:t>
            </a:r>
          </a:p>
          <a:p>
            <a:pPr marL="228600" indent="-228600">
              <a:buFont typeface="+mj-lt"/>
              <a:buAutoNum type="arabicPeriod"/>
            </a:pPr>
            <a:r>
              <a:rPr lang="en-US" baseline="0" dirty="0" smtClean="0"/>
              <a:t>Poland</a:t>
            </a:r>
          </a:p>
          <a:p>
            <a:pPr marL="228600" indent="-228600">
              <a:buFont typeface="+mj-lt"/>
              <a:buAutoNum type="arabicPeriod"/>
            </a:pPr>
            <a:r>
              <a:rPr lang="en-US" baseline="0" dirty="0" smtClean="0"/>
              <a:t>Portugal</a:t>
            </a:r>
          </a:p>
          <a:p>
            <a:pPr marL="228600" indent="-228600">
              <a:buFont typeface="+mj-lt"/>
              <a:buAutoNum type="arabicPeriod"/>
            </a:pPr>
            <a:r>
              <a:rPr lang="en-US" baseline="0" dirty="0" smtClean="0"/>
              <a:t>Russia</a:t>
            </a:r>
          </a:p>
          <a:p>
            <a:pPr marL="228600" indent="-228600">
              <a:buFont typeface="+mj-lt"/>
              <a:buAutoNum type="arabicPeriod"/>
            </a:pPr>
            <a:r>
              <a:rPr lang="en-US" baseline="0" dirty="0" smtClean="0"/>
              <a:t>South Africa</a:t>
            </a:r>
          </a:p>
          <a:p>
            <a:pPr marL="228600" indent="-228600">
              <a:buFont typeface="+mj-lt"/>
              <a:buAutoNum type="arabicPeriod"/>
            </a:pPr>
            <a:r>
              <a:rPr lang="en-US" baseline="0" dirty="0" smtClean="0"/>
              <a:t> South Korea</a:t>
            </a:r>
          </a:p>
          <a:p>
            <a:pPr marL="228600" indent="-228600">
              <a:buFont typeface="+mj-lt"/>
              <a:buAutoNum type="arabicPeriod"/>
            </a:pPr>
            <a:r>
              <a:rPr lang="en-US" baseline="0" dirty="0" smtClean="0"/>
              <a:t>Sweden</a:t>
            </a:r>
          </a:p>
          <a:p>
            <a:pPr marL="228600" indent="-228600">
              <a:buFont typeface="+mj-lt"/>
              <a:buAutoNum type="arabicPeriod"/>
            </a:pPr>
            <a:r>
              <a:rPr lang="en-US" baseline="0" dirty="0" smtClean="0"/>
              <a:t>Taiwan</a:t>
            </a:r>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xmlns="" val="334013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xmlns="" val="73248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xmlns="" val="67878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xmlns="" val="67878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xmlns="" val="678782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5" name="Group 24"/>
          <p:cNvGrpSpPr/>
          <p:nvPr userDrawn="1"/>
        </p:nvGrpSpPr>
        <p:grpSpPr>
          <a:xfrm>
            <a:off x="781049" y="320304"/>
            <a:ext cx="2190751" cy="768470"/>
            <a:chOff x="781049" y="589835"/>
            <a:chExt cx="2616995" cy="917987"/>
          </a:xfrm>
        </p:grpSpPr>
        <p:grpSp>
          <p:nvGrpSpPr>
            <p:cNvPr id="28" name="Group 5"/>
            <p:cNvGrpSpPr>
              <a:grpSpLocks noChangeAspect="1"/>
            </p:cNvGrpSpPr>
            <p:nvPr userDrawn="1"/>
          </p:nvGrpSpPr>
          <p:grpSpPr bwMode="auto">
            <a:xfrm>
              <a:off x="1357044" y="690564"/>
              <a:ext cx="2041000" cy="817258"/>
              <a:chOff x="116" y="2407"/>
              <a:chExt cx="2380" cy="953"/>
            </a:xfrm>
            <a:solidFill>
              <a:schemeClr val="tx2"/>
            </a:solidFill>
          </p:grpSpPr>
          <p:sp>
            <p:nvSpPr>
              <p:cNvPr id="30"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9" name="Picture 2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781049" y="589835"/>
              <a:ext cx="585789" cy="58578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Rectangle 7"/>
          <p:cNvSpPr/>
          <p:nvPr userDrawn="1"/>
        </p:nvSpPr>
        <p:spPr bwMode="auto">
          <a:xfrm>
            <a:off x="381797" y="1428750"/>
            <a:ext cx="8380413" cy="2121694"/>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ctrTitle" hasCustomPrompt="1"/>
          </p:nvPr>
        </p:nvSpPr>
        <p:spPr>
          <a:xfrm>
            <a:off x="838200" y="1428752"/>
            <a:ext cx="4877098" cy="2121693"/>
          </a:xfrm>
        </p:spPr>
        <p:txBody>
          <a:bodyPr anchor="ctr" anchorCtr="0"/>
          <a:lstStyle>
            <a:lvl1pPr>
              <a:defRPr>
                <a:solidFill>
                  <a:srgbClr val="FFFFFF"/>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838200" y="3829052"/>
            <a:ext cx="4877098" cy="480131"/>
          </a:xfrm>
        </p:spPr>
        <p:txBody>
          <a:bodyPr>
            <a:spAutoFit/>
          </a:bodyPr>
          <a:lstStyle>
            <a:lvl1pPr marL="0" indent="0" algn="l">
              <a:spcBef>
                <a:spcPts val="0"/>
              </a:spcBef>
              <a:buNone/>
              <a:defRPr baseline="0">
                <a:solidFill>
                  <a:schemeClr val="tx1"/>
                </a:solidFill>
              </a:defRPr>
            </a:lvl1pPr>
            <a:lvl2pPr marL="4763" indent="0" algn="l">
              <a:spcBef>
                <a:spcPts val="0"/>
              </a:spcBef>
              <a:buNone/>
              <a:defRPr>
                <a:solidFill>
                  <a:schemeClr val="tx1">
                    <a:lumMod val="60000"/>
                    <a:lumOff val="40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5722825" y="393970"/>
            <a:ext cx="2347146" cy="4107506"/>
          </a:xfrm>
          <a:prstGeom prst="rect">
            <a:avLst/>
          </a:prstGeom>
        </p:spPr>
      </p:pic>
      <p:sp>
        <p:nvSpPr>
          <p:cNvPr id="16" name="Text Placeholder 8"/>
          <p:cNvSpPr>
            <a:spLocks noGrp="1"/>
          </p:cNvSpPr>
          <p:nvPr>
            <p:ph type="body" sz="quarter" idx="16" hasCustomPrompt="1"/>
          </p:nvPr>
        </p:nvSpPr>
        <p:spPr>
          <a:xfrm>
            <a:off x="838200" y="4189150"/>
            <a:ext cx="4877098" cy="480131"/>
          </a:xfrm>
        </p:spPr>
        <p:txBody>
          <a:bodyPr wrap="square">
            <a:spAutoFit/>
          </a:bodyPr>
          <a:lstStyle>
            <a:lvl1pPr marL="0" indent="0">
              <a:buNone/>
              <a:defRPr sz="2800" baseline="0">
                <a:solidFill>
                  <a:schemeClr val="tx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presenter title</a:t>
            </a:r>
          </a:p>
        </p:txBody>
      </p:sp>
      <p:pic>
        <p:nvPicPr>
          <p:cNvPr id="24" name="Picture 2" descr="\\sfp\work\White_Whale\5-10387_Mix_Keynote\Working\MIX11_Logo_Bi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bldLst>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87F1D33-AA60-4802-8FF7-C03D45EBDCE0}" type="datetime1">
              <a:rPr lang="en-US" smtClean="0"/>
              <a:pPr/>
              <a:t>5/25/2011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2" descr="\\sfp\work\White_Whale\5-10387_Mix_Keynote\Working\MIX11_Logo_Bi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87F1D33-AA60-4802-8FF7-C03D45EBDCE0}" type="datetime1">
              <a:rPr lang="en-US" smtClean="0"/>
              <a:pPr/>
              <a:t>5/25/2011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4161031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E8538F9-6B5B-4DBA-8460-8E6D991D8752}"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pic>
        <p:nvPicPr>
          <p:cNvPr id="6" name="Picture 2" descr="\\sfp\work\White_Whale\5-10387_Mix_Keynote\Working\MIX11_Logo_Bi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E8538F9-6B5B-4DBA-8460-8E6D991D8752}"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64513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5143500"/>
          </a:xfrm>
          <a:solidFill>
            <a:schemeClr val="tx1"/>
          </a:solidFill>
        </p:spPr>
        <p:txBody>
          <a:bodyPr anchor="ctr" anchorCtr="0"/>
          <a:lstStyle>
            <a:lvl1pPr marL="0" indent="0" algn="ctr">
              <a:buNone/>
              <a:defRPr/>
            </a:lvl1pPr>
          </a:lstStyle>
          <a:p>
            <a:r>
              <a:rPr lang="en-US" dirty="0" smtClean="0"/>
              <a:t>Click to add picture</a:t>
            </a:r>
            <a:endParaRPr lang="en-US" dirty="0"/>
          </a:p>
        </p:txBody>
      </p:sp>
      <p:sp>
        <p:nvSpPr>
          <p:cNvPr id="2" name="Title 1"/>
          <p:cNvSpPr>
            <a:spLocks noGrp="1"/>
          </p:cNvSpPr>
          <p:nvPr>
            <p:ph type="title" hasCustomPrompt="1"/>
          </p:nvPr>
        </p:nvSpPr>
        <p:spPr>
          <a:xfrm>
            <a:off x="381000" y="3492795"/>
            <a:ext cx="8382000" cy="964906"/>
          </a:xfrm>
          <a:solidFill>
            <a:schemeClr val="accent2"/>
          </a:solidFill>
        </p:spPr>
        <p:txBody>
          <a:bodyPr anchor="ctr" anchorCtr="0">
            <a:noAutofit/>
          </a:bodyPr>
          <a:lstStyle>
            <a:lvl1pPr algn="ctr">
              <a:defRPr sz="4800">
                <a:solidFill>
                  <a:srgbClr val="FFFFFF"/>
                </a:solidFill>
              </a:defRPr>
            </a:lvl1pPr>
          </a:lstStyle>
          <a:p>
            <a:r>
              <a:rPr lang="en-US" dirty="0" smtClean="0"/>
              <a:t>Click to edit caption</a:t>
            </a:r>
            <a:endParaRPr lang="en-US" dirty="0"/>
          </a:p>
        </p:txBody>
      </p:sp>
      <p:sp>
        <p:nvSpPr>
          <p:cNvPr id="3" name="Date Placeholder 2"/>
          <p:cNvSpPr>
            <a:spLocks noGrp="1"/>
          </p:cNvSpPr>
          <p:nvPr>
            <p:ph type="dt" sz="half" idx="10"/>
          </p:nvPr>
        </p:nvSpPr>
        <p:spPr/>
        <p:txBody>
          <a:bodyPr/>
          <a:lstStyle/>
          <a:p>
            <a:fld id="{19F9CAD7-2EBA-4FE8-98CB-667D76ED215F}"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7438685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ALT 1">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5143500"/>
          </a:xfrm>
          <a:solidFill>
            <a:schemeClr val="tx1"/>
          </a:solidFill>
        </p:spPr>
        <p:txBody>
          <a:bodyPr anchor="ctr" anchorCtr="0"/>
          <a:lstStyle>
            <a:lvl1pPr marL="0" indent="0" algn="ctr">
              <a:buNone/>
              <a:defRPr/>
            </a:lvl1pPr>
          </a:lstStyle>
          <a:p>
            <a:r>
              <a:rPr lang="en-US" dirty="0" smtClean="0"/>
              <a:t>Click to add picture</a:t>
            </a:r>
            <a:endParaRPr lang="en-US" dirty="0"/>
          </a:p>
        </p:txBody>
      </p:sp>
      <p:sp>
        <p:nvSpPr>
          <p:cNvPr id="2" name="Title 1"/>
          <p:cNvSpPr>
            <a:spLocks noGrp="1"/>
          </p:cNvSpPr>
          <p:nvPr>
            <p:ph type="title" hasCustomPrompt="1"/>
          </p:nvPr>
        </p:nvSpPr>
        <p:spPr>
          <a:xfrm>
            <a:off x="381000" y="3492795"/>
            <a:ext cx="8382000" cy="964906"/>
          </a:xfrm>
          <a:solidFill>
            <a:schemeClr val="accent4"/>
          </a:solidFill>
        </p:spPr>
        <p:txBody>
          <a:bodyPr anchor="ctr" anchorCtr="0">
            <a:noAutofit/>
          </a:bodyPr>
          <a:lstStyle>
            <a:lvl1pPr algn="ctr">
              <a:defRPr sz="4800">
                <a:solidFill>
                  <a:srgbClr val="FFFFFF"/>
                </a:solidFill>
              </a:defRPr>
            </a:lvl1pPr>
          </a:lstStyle>
          <a:p>
            <a:r>
              <a:rPr lang="en-US" dirty="0" smtClean="0"/>
              <a:t>Click to edit caption</a:t>
            </a:r>
            <a:endParaRPr lang="en-US" dirty="0"/>
          </a:p>
        </p:txBody>
      </p:sp>
      <p:sp>
        <p:nvSpPr>
          <p:cNvPr id="3" name="Date Placeholder 2"/>
          <p:cNvSpPr>
            <a:spLocks noGrp="1"/>
          </p:cNvSpPr>
          <p:nvPr>
            <p:ph type="dt" sz="half" idx="10"/>
          </p:nvPr>
        </p:nvSpPr>
        <p:spPr/>
        <p:txBody>
          <a:bodyPr/>
          <a:lstStyle/>
          <a:p>
            <a:fld id="{40325A17-9F74-46DC-BA96-762BBA7B2890}"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8953707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ALT 2">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5143500"/>
          </a:xfrm>
          <a:solidFill>
            <a:schemeClr val="tx1"/>
          </a:solidFill>
        </p:spPr>
        <p:txBody>
          <a:bodyPr anchor="ctr" anchorCtr="0"/>
          <a:lstStyle>
            <a:lvl1pPr marL="0" indent="0" algn="ctr">
              <a:buNone/>
              <a:defRPr/>
            </a:lvl1pPr>
          </a:lstStyle>
          <a:p>
            <a:r>
              <a:rPr lang="en-US" dirty="0" smtClean="0"/>
              <a:t>Click to add picture</a:t>
            </a:r>
            <a:endParaRPr lang="en-US" dirty="0"/>
          </a:p>
        </p:txBody>
      </p:sp>
      <p:sp>
        <p:nvSpPr>
          <p:cNvPr id="2" name="Title 1"/>
          <p:cNvSpPr>
            <a:spLocks noGrp="1"/>
          </p:cNvSpPr>
          <p:nvPr>
            <p:ph type="title" hasCustomPrompt="1"/>
          </p:nvPr>
        </p:nvSpPr>
        <p:spPr>
          <a:xfrm>
            <a:off x="381000" y="3492795"/>
            <a:ext cx="8382000" cy="964906"/>
          </a:xfrm>
          <a:solidFill>
            <a:schemeClr val="accent3"/>
          </a:solidFill>
        </p:spPr>
        <p:txBody>
          <a:bodyPr anchor="ctr" anchorCtr="0">
            <a:noAutofit/>
          </a:bodyPr>
          <a:lstStyle>
            <a:lvl1pPr algn="ctr">
              <a:defRPr sz="4800">
                <a:solidFill>
                  <a:srgbClr val="FFFFFF"/>
                </a:solidFill>
              </a:defRPr>
            </a:lvl1pPr>
          </a:lstStyle>
          <a:p>
            <a:r>
              <a:rPr lang="en-US" dirty="0" smtClean="0"/>
              <a:t>Click to edit caption</a:t>
            </a:r>
            <a:endParaRPr lang="en-US" dirty="0"/>
          </a:p>
        </p:txBody>
      </p:sp>
      <p:sp>
        <p:nvSpPr>
          <p:cNvPr id="3" name="Date Placeholder 2"/>
          <p:cNvSpPr>
            <a:spLocks noGrp="1"/>
          </p:cNvSpPr>
          <p:nvPr>
            <p:ph type="dt" sz="half" idx="10"/>
          </p:nvPr>
        </p:nvSpPr>
        <p:spPr/>
        <p:txBody>
          <a:bodyPr/>
          <a:lstStyle/>
          <a:p>
            <a:fld id="{268BB3D7-213D-4212-89F4-246555852B5C}"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1687180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ALT 4">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9144000" cy="5143500"/>
          </a:xfrm>
          <a:solidFill>
            <a:schemeClr val="tx1"/>
          </a:solidFill>
        </p:spPr>
        <p:txBody>
          <a:bodyPr anchor="ctr" anchorCtr="0"/>
          <a:lstStyle>
            <a:lvl1pPr marL="0" indent="0" algn="ctr">
              <a:buNone/>
              <a:defRPr/>
            </a:lvl1pPr>
          </a:lstStyle>
          <a:p>
            <a:r>
              <a:rPr lang="en-US" dirty="0" smtClean="0"/>
              <a:t>Click to add picture</a:t>
            </a:r>
            <a:endParaRPr lang="en-US" dirty="0"/>
          </a:p>
        </p:txBody>
      </p:sp>
      <p:sp>
        <p:nvSpPr>
          <p:cNvPr id="2" name="Title 1"/>
          <p:cNvSpPr>
            <a:spLocks noGrp="1"/>
          </p:cNvSpPr>
          <p:nvPr>
            <p:ph type="title" hasCustomPrompt="1"/>
          </p:nvPr>
        </p:nvSpPr>
        <p:spPr>
          <a:xfrm>
            <a:off x="381000" y="3492795"/>
            <a:ext cx="8382000" cy="964906"/>
          </a:xfrm>
          <a:solidFill>
            <a:schemeClr val="accent1"/>
          </a:solidFill>
        </p:spPr>
        <p:txBody>
          <a:bodyPr anchor="ctr" anchorCtr="0">
            <a:noAutofit/>
          </a:bodyPr>
          <a:lstStyle>
            <a:lvl1pPr algn="ctr">
              <a:defRPr sz="4800">
                <a:solidFill>
                  <a:srgbClr val="FFFFFF"/>
                </a:solidFill>
              </a:defRPr>
            </a:lvl1pPr>
          </a:lstStyle>
          <a:p>
            <a:r>
              <a:rPr lang="en-US" dirty="0" smtClean="0"/>
              <a:t>Click to edit caption</a:t>
            </a:r>
            <a:endParaRPr lang="en-US" dirty="0"/>
          </a:p>
        </p:txBody>
      </p:sp>
      <p:sp>
        <p:nvSpPr>
          <p:cNvPr id="3" name="Date Placeholder 2"/>
          <p:cNvSpPr>
            <a:spLocks noGrp="1"/>
          </p:cNvSpPr>
          <p:nvPr>
            <p:ph type="dt" sz="half" idx="10"/>
          </p:nvPr>
        </p:nvSpPr>
        <p:spPr/>
        <p:txBody>
          <a:bodyPr/>
          <a:lstStyle/>
          <a:p>
            <a:fld id="{69406A0F-4253-4767-8E06-1D453CFF5DA0}"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1871871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82195-939E-4FC1-AD1F-AF52F734F27C}" type="datetime1">
              <a:rPr lang="en-US" smtClean="0"/>
              <a:pPr/>
              <a:t>5/25/2011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5" name="Picture 2" descr="\\sfp\work\White_Whale\5-10387_Mix_Keynote\Working\MIX11_Logo_Bi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g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41D3C-169A-4CAF-8400-5A7849EF1208}" type="datetime1">
              <a:rPr lang="en-US" smtClean="0"/>
              <a:pPr/>
              <a:t>5/25/2011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5" name="Rectangle 4"/>
          <p:cNvSpPr/>
          <p:nvPr userDrawn="1"/>
        </p:nvSpPr>
        <p:spPr bwMode="auto">
          <a:xfrm>
            <a:off x="936623" y="642027"/>
            <a:ext cx="3794760" cy="3786491"/>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7" name="TextBox 6"/>
          <p:cNvSpPr txBox="1"/>
          <p:nvPr userDrawn="1"/>
        </p:nvSpPr>
        <p:spPr>
          <a:xfrm>
            <a:off x="5008934" y="1673500"/>
            <a:ext cx="2880360" cy="1723549"/>
          </a:xfrm>
          <a:prstGeom prst="rect">
            <a:avLst/>
          </a:prstGeom>
          <a:noFill/>
        </p:spPr>
        <p:txBody>
          <a:bodyPr wrap="square" rtlCol="0" anchor="ctr" anchorCtr="0">
            <a:spAutoFit/>
          </a:bodyPr>
          <a:lstStyle/>
          <a:p>
            <a:pPr>
              <a:spcBef>
                <a:spcPts val="600"/>
              </a:spcBef>
            </a:pPr>
            <a:r>
              <a:rPr lang="en-US" sz="700" dirty="0" smtClean="0">
                <a:solidFill>
                  <a:schemeClr val="tx1"/>
                </a:solidFill>
              </a:rPr>
              <a:t>© 2011 Microsoft Corporation. </a:t>
            </a:r>
          </a:p>
          <a:p>
            <a:pPr>
              <a:spcBef>
                <a:spcPts val="600"/>
              </a:spcBef>
            </a:pPr>
            <a:r>
              <a:rPr lang="en-US" sz="700" dirty="0" smtClean="0">
                <a:solidFill>
                  <a:schemeClr val="tx1"/>
                </a:solidFill>
              </a:rPr>
              <a:t>All rights reserved. Microsoft, Windows, Windows Vista and other product names are or may be registered trademarks and/or trademarks in the U.S. and/or other countries.</a:t>
            </a:r>
          </a:p>
          <a:p>
            <a:pPr>
              <a:spcBef>
                <a:spcPts val="600"/>
              </a:spcBef>
            </a:pPr>
            <a:r>
              <a:rPr lang="en-US" sz="700" dirty="0"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a:spcBef>
                <a:spcPts val="600"/>
              </a:spcBef>
            </a:pPr>
            <a:r>
              <a:rPr lang="en-US" sz="700" cap="all" baseline="0" dirty="0" smtClean="0">
                <a:solidFill>
                  <a:schemeClr val="tx1"/>
                </a:solidFill>
              </a:rPr>
              <a:t>Microsoft makes no warranties, express, implied or statutory, as to the information in this presentation.</a:t>
            </a:r>
          </a:p>
        </p:txBody>
      </p:sp>
      <p:grpSp>
        <p:nvGrpSpPr>
          <p:cNvPr id="25" name="Group 24"/>
          <p:cNvGrpSpPr/>
          <p:nvPr userDrawn="1"/>
        </p:nvGrpSpPr>
        <p:grpSpPr>
          <a:xfrm>
            <a:off x="1309088" y="1913361"/>
            <a:ext cx="3040745" cy="1067964"/>
            <a:chOff x="781049" y="588687"/>
            <a:chExt cx="2616995" cy="919135"/>
          </a:xfrm>
          <a:solidFill>
            <a:srgbClr val="FFFFFF"/>
          </a:solidFill>
        </p:grpSpPr>
        <p:grpSp>
          <p:nvGrpSpPr>
            <p:cNvPr id="26" name="Group 5"/>
            <p:cNvGrpSpPr>
              <a:grpSpLocks noChangeAspect="1"/>
            </p:cNvGrpSpPr>
            <p:nvPr userDrawn="1"/>
          </p:nvGrpSpPr>
          <p:grpSpPr bwMode="auto">
            <a:xfrm>
              <a:off x="1357044" y="690564"/>
              <a:ext cx="2041000" cy="817258"/>
              <a:chOff x="116" y="2407"/>
              <a:chExt cx="2380" cy="953"/>
            </a:xfrm>
            <a:grpFill/>
          </p:grpSpPr>
          <p:sp>
            <p:nvSpPr>
              <p:cNvPr id="28"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27" name="Picture 22" descr="\\fs1\users\apalmer\My Documents\20110302\WP-yel_h2_rgb.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81049" y="588687"/>
              <a:ext cx="585789" cy="588086"/>
            </a:xfrm>
            <a:prstGeom prst="rect">
              <a:avLst/>
            </a:prstGeom>
            <a:noFill/>
          </p:spPr>
        </p:pic>
      </p:grpSp>
      <p:pic>
        <p:nvPicPr>
          <p:cNvPr id="24" name="Picture 2" descr="\\sfp\work\White_Whale\5-10387_Mix_Keynote\Working\MIX11_Logo_Big.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7030019"/>
      </p:ext>
    </p:extLst>
  </p:cSld>
  <p:clrMapOvr>
    <a:masterClrMapping/>
  </p:clrMapOvr>
  <p:timing>
    <p:tnLst>
      <p:par>
        <p:cTn id="1" dur="indefinite" restart="never" nodeType="tmRoot"/>
      </p:par>
    </p:tnLst>
    <p:bldLst>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1">
    <p:spTree>
      <p:nvGrpSpPr>
        <p:cNvPr id="1" name=""/>
        <p:cNvGrpSpPr/>
        <p:nvPr/>
      </p:nvGrpSpPr>
      <p:grpSpPr>
        <a:xfrm>
          <a:off x="0" y="0"/>
          <a:ext cx="0" cy="0"/>
          <a:chOff x="0" y="0"/>
          <a:chExt cx="0" cy="0"/>
        </a:xfrm>
      </p:grpSpPr>
      <p:sp>
        <p:nvSpPr>
          <p:cNvPr id="8" name="Rectangle 7"/>
          <p:cNvSpPr/>
          <p:nvPr userDrawn="1"/>
        </p:nvSpPr>
        <p:spPr bwMode="auto">
          <a:xfrm>
            <a:off x="381797" y="1428750"/>
            <a:ext cx="8380413" cy="2121694"/>
          </a:xfrm>
          <a:prstGeom prst="rect">
            <a:avLst/>
          </a:prstGeom>
          <a:solidFill>
            <a:schemeClr val="accent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ctrTitle" hasCustomPrompt="1"/>
          </p:nvPr>
        </p:nvSpPr>
        <p:spPr>
          <a:xfrm>
            <a:off x="838200" y="1428752"/>
            <a:ext cx="4877098" cy="2121693"/>
          </a:xfrm>
        </p:spPr>
        <p:txBody>
          <a:bodyPr anchor="ctr" anchorCtr="0"/>
          <a:lstStyle>
            <a:lvl1pPr>
              <a:defRPr>
                <a:solidFill>
                  <a:srgbClr val="FFFFFF"/>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838200" y="3829052"/>
            <a:ext cx="4877098" cy="480131"/>
          </a:xfrm>
        </p:spPr>
        <p:txBody>
          <a:bodyPr>
            <a:spAutoFit/>
          </a:bodyPr>
          <a:lstStyle>
            <a:lvl1pPr marL="0" indent="0" algn="l">
              <a:spcBef>
                <a:spcPts val="0"/>
              </a:spcBef>
              <a:buNone/>
              <a:defRPr baseline="0">
                <a:solidFill>
                  <a:schemeClr val="tx1"/>
                </a:solidFill>
              </a:defRPr>
            </a:lvl1pPr>
            <a:lvl2pPr marL="4763" indent="0" algn="l">
              <a:spcBef>
                <a:spcPts val="0"/>
              </a:spcBef>
              <a:buNone/>
              <a:defRPr>
                <a:solidFill>
                  <a:schemeClr val="tx1">
                    <a:lumMod val="60000"/>
                    <a:lumOff val="40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p>
        </p:txBody>
      </p:sp>
      <p:sp>
        <p:nvSpPr>
          <p:cNvPr id="16" name="Text Placeholder 8"/>
          <p:cNvSpPr>
            <a:spLocks noGrp="1"/>
          </p:cNvSpPr>
          <p:nvPr>
            <p:ph type="body" sz="quarter" idx="16" hasCustomPrompt="1"/>
          </p:nvPr>
        </p:nvSpPr>
        <p:spPr>
          <a:xfrm>
            <a:off x="838200" y="4189150"/>
            <a:ext cx="4877098" cy="480131"/>
          </a:xfrm>
        </p:spPr>
        <p:txBody>
          <a:bodyPr wrap="square">
            <a:spAutoFit/>
          </a:bodyPr>
          <a:lstStyle>
            <a:lvl1pPr marL="0" indent="0">
              <a:buNone/>
              <a:defRPr sz="2800" baseline="0">
                <a:solidFill>
                  <a:schemeClr val="tx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presenter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22825" y="393970"/>
            <a:ext cx="2347146" cy="4107506"/>
          </a:xfrm>
          <a:prstGeom prst="rect">
            <a:avLst/>
          </a:prstGeom>
        </p:spPr>
      </p:pic>
      <p:grpSp>
        <p:nvGrpSpPr>
          <p:cNvPr id="57" name="Group 56"/>
          <p:cNvGrpSpPr/>
          <p:nvPr userDrawn="1"/>
        </p:nvGrpSpPr>
        <p:grpSpPr>
          <a:xfrm>
            <a:off x="781049" y="320304"/>
            <a:ext cx="2190751" cy="768470"/>
            <a:chOff x="781049" y="589835"/>
            <a:chExt cx="2616995" cy="917987"/>
          </a:xfrm>
        </p:grpSpPr>
        <p:grpSp>
          <p:nvGrpSpPr>
            <p:cNvPr id="58" name="Group 5"/>
            <p:cNvGrpSpPr>
              <a:grpSpLocks noChangeAspect="1"/>
            </p:cNvGrpSpPr>
            <p:nvPr userDrawn="1"/>
          </p:nvGrpSpPr>
          <p:grpSpPr bwMode="auto">
            <a:xfrm>
              <a:off x="1357044" y="690564"/>
              <a:ext cx="2041000" cy="817258"/>
              <a:chOff x="116" y="2407"/>
              <a:chExt cx="2380" cy="953"/>
            </a:xfrm>
            <a:solidFill>
              <a:schemeClr val="tx2"/>
            </a:solidFill>
          </p:grpSpPr>
          <p:sp>
            <p:nvSpPr>
              <p:cNvPr id="60"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59" name="Picture 2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1049" y="589835"/>
              <a:ext cx="585789" cy="58578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4" name="Picture 2" descr="\\sfp\work\White_Whale\5-10387_Mix_Keynote\Working\MIX11_Logo_Bi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3006090"/>
      </p:ext>
    </p:extLst>
  </p:cSld>
  <p:clrMapOvr>
    <a:masterClrMapping/>
  </p:clrMapOvr>
  <p:timing>
    <p:tnLst>
      <p:par>
        <p:cTn id="1" dur="indefinite" restart="never" nodeType="tmRoot"/>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O NOT US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702803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17219310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17219310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17219310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17219310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17219310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17219310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373949"/>
          </a:xfrm>
        </p:spPr>
        <p:txBody>
          <a:bodyPr/>
          <a:lstStyle>
            <a:lvl1pPr>
              <a:defRPr sz="3600"/>
            </a:lvl1pPr>
          </a:lstStyle>
          <a:p>
            <a:r>
              <a:rPr lang="en-US" dirty="0" smtClean="0"/>
              <a:t>Master title style</a:t>
            </a:r>
            <a:endParaRPr lang="en-US" dirty="0"/>
          </a:p>
        </p:txBody>
      </p:sp>
      <p:sp>
        <p:nvSpPr>
          <p:cNvPr id="5" name="TextBox 4"/>
          <p:cNvSpPr txBox="1"/>
          <p:nvPr userDrawn="1"/>
        </p:nvSpPr>
        <p:spPr>
          <a:xfrm>
            <a:off x="5788050" y="4815017"/>
            <a:ext cx="3049347" cy="230832"/>
          </a:xfrm>
          <a:prstGeom prst="rect">
            <a:avLst/>
          </a:prstGeom>
          <a:noFill/>
        </p:spPr>
        <p:txBody>
          <a:bodyPr wrap="square" rtlCol="0">
            <a:spAutoFit/>
          </a:bodyPr>
          <a:lstStyle/>
          <a:p>
            <a:pPr algn="r"/>
            <a:r>
              <a:rPr lang="en-US" sz="900" dirty="0" smtClean="0">
                <a:gradFill>
                  <a:gsLst>
                    <a:gs pos="0">
                      <a:schemeClr val="tx2"/>
                    </a:gs>
                    <a:gs pos="100000">
                      <a:schemeClr val="tx2"/>
                    </a:gs>
                  </a:gsLst>
                  <a:lin ang="5400000" scaled="0"/>
                </a:gradFill>
                <a:latin typeface="Segoe"/>
                <a:cs typeface="Segoe"/>
              </a:rPr>
              <a:t>Windows Phone</a:t>
            </a:r>
            <a:r>
              <a:rPr lang="en-US" sz="900" baseline="0" dirty="0" smtClean="0">
                <a:gradFill>
                  <a:gsLst>
                    <a:gs pos="0">
                      <a:schemeClr val="tx2"/>
                    </a:gs>
                    <a:gs pos="100000">
                      <a:schemeClr val="tx2"/>
                    </a:gs>
                  </a:gsLst>
                  <a:lin ang="5400000" scaled="0"/>
                </a:gradFill>
                <a:latin typeface="Segoe"/>
                <a:cs typeface="Segoe"/>
              </a:rPr>
              <a:t> </a:t>
            </a:r>
            <a:r>
              <a:rPr lang="en-US" sz="900" dirty="0" smtClean="0">
                <a:gradFill>
                  <a:gsLst>
                    <a:gs pos="0">
                      <a:schemeClr val="tx1"/>
                    </a:gs>
                    <a:gs pos="100000">
                      <a:schemeClr val="tx1"/>
                    </a:gs>
                  </a:gsLst>
                  <a:lin ang="5400000" scaled="0"/>
                </a:gradFill>
                <a:latin typeface="Segoe"/>
                <a:cs typeface="Segoe"/>
              </a:rPr>
              <a:t>Microsoft confidential. </a:t>
            </a:r>
            <a:endParaRPr lang="en-US" sz="900" dirty="0">
              <a:gradFill>
                <a:gsLst>
                  <a:gs pos="0">
                    <a:schemeClr val="tx1"/>
                  </a:gs>
                  <a:gs pos="100000">
                    <a:schemeClr val="tx1"/>
                  </a:gs>
                </a:gsLst>
                <a:lin ang="5400000" scaled="0"/>
              </a:gradFill>
              <a:latin typeface="Segoe"/>
              <a:cs typeface="Segoe"/>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69783941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duced Tex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62725"/>
            <a:ext cx="6994362" cy="511539"/>
          </a:xfrm>
        </p:spPr>
        <p:txBody>
          <a:bodyPr anchor="ctr" anchorCtr="0">
            <a:noAutofit/>
          </a:bodyPr>
          <a:lstStyle>
            <a:lvl1pPr>
              <a:lnSpc>
                <a:spcPct val="90000"/>
              </a:lnSpc>
              <a:defRPr sz="4800" baseline="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1" y="3499553"/>
            <a:ext cx="6994363" cy="346249"/>
          </a:xfrm>
        </p:spPr>
        <p:txBody>
          <a:bodyPr>
            <a:noAutofit/>
          </a:bodyPr>
          <a:lstStyle>
            <a:lvl1pPr marL="0" indent="0" algn="l">
              <a:lnSpc>
                <a:spcPct val="90000"/>
              </a:lnSpc>
              <a:spcBef>
                <a:spcPts val="0"/>
              </a:spcBef>
              <a:buNone/>
              <a:defRPr>
                <a:solidFill>
                  <a:schemeClr val="accent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81000" y="1036552"/>
            <a:ext cx="8407012" cy="2135927"/>
          </a:xfrm>
        </p:spPr>
        <p:txBody>
          <a:bodyPr anchor="t" anchorCtr="0">
            <a:noAutofit/>
            <a:scene3d>
              <a:camera prst="orthographicFront"/>
              <a:lightRig rig="flat" dir="t"/>
            </a:scene3d>
            <a:sp3d>
              <a:contourClr>
                <a:schemeClr val="tx1"/>
              </a:contourClr>
            </a:sp3d>
          </a:bodyPr>
          <a:lstStyle>
            <a:lvl1pPr marL="0" indent="0" algn="l">
              <a:buFont typeface="Arial" pitchFamily="34" charset="0"/>
              <a:buNone/>
              <a:defRPr kumimoji="0" lang="en-US" sz="10000" b="0" i="0" u="none" strike="noStrike" kern="1200" cap="none" spc="-150" normalizeH="0" baseline="0" noProof="0" dirty="0" smtClean="0">
                <a:ln w="11430"/>
                <a:gradFill>
                  <a:gsLst>
                    <a:gs pos="0">
                      <a:schemeClr val="tx2"/>
                    </a:gs>
                    <a:gs pos="99000">
                      <a:schemeClr val="tx2"/>
                    </a:gs>
                  </a:gsLst>
                  <a:lin ang="5400000"/>
                </a:gradFill>
                <a:effectLst/>
                <a:uLnTx/>
                <a:uFillTx/>
                <a:latin typeface="Segoe Light" pitchFamily="34" charset="0"/>
                <a:ea typeface="+mn-ea"/>
                <a:cs typeface="+mn-cs"/>
              </a:defRPr>
            </a:lvl1pPr>
          </a:lstStyle>
          <a:p>
            <a:pPr lvl="0"/>
            <a:r>
              <a:rPr lang="en-US" dirty="0" smtClean="0"/>
              <a:t>click to…</a:t>
            </a:r>
          </a:p>
        </p:txBody>
      </p:sp>
      <p:sp>
        <p:nvSpPr>
          <p:cNvPr id="11" name="Slide Number Placeholder 10"/>
          <p:cNvSpPr>
            <a:spLocks noGrp="1"/>
          </p:cNvSpPr>
          <p:nvPr>
            <p:ph type="sldNum" sz="quarter" idx="11"/>
          </p:nvPr>
        </p:nvSpPr>
        <p:spPr/>
        <p:txBody>
          <a:bodyPr/>
          <a:lstStyle/>
          <a:p>
            <a:fld id="{271031BA-9959-4FE2-909F-37D65262A7B4}" type="slidenum">
              <a:rPr lang="en-US" smtClean="0"/>
              <a:pPr/>
              <a:t>‹#›</a:t>
            </a:fld>
            <a:endParaRPr lang="en-US" dirty="0"/>
          </a:p>
        </p:txBody>
      </p:sp>
      <p:sp>
        <p:nvSpPr>
          <p:cNvPr id="12"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52251" y="4905313"/>
            <a:ext cx="1466264" cy="163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1326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1+#ppt_w/2"/>
                          </p:val>
                        </p:tav>
                        <p:tav tm="100000">
                          <p:val>
                            <p:strVal val="#ppt_x"/>
                          </p:val>
                        </p:tav>
                      </p:tavLst>
                    </p:anim>
                    <p:anim calcmode="lin" valueType="num">
                      <p:cBhvr additive="base">
                        <p:cTn dur="750" fill="hold"/>
                        <p:tgtEl>
                          <p:spTgt spid="3"/>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4" y="323850"/>
            <a:ext cx="8363938" cy="692498"/>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428752"/>
            <a:ext cx="8363938" cy="1957459"/>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5788051" y="4815017"/>
            <a:ext cx="3049347" cy="230832"/>
          </a:xfrm>
          <a:prstGeom prst="rect">
            <a:avLst/>
          </a:prstGeom>
          <a:noFill/>
        </p:spPr>
        <p:txBody>
          <a:bodyPr wrap="square" rtlCol="0">
            <a:spAutoFit/>
          </a:bodyPr>
          <a:lstStyle/>
          <a:p>
            <a:pPr algn="r"/>
            <a:r>
              <a:rPr lang="en-US" sz="900" dirty="0" smtClean="0">
                <a:gradFill>
                  <a:gsLst>
                    <a:gs pos="0">
                      <a:srgbClr val="6BBD46"/>
                    </a:gs>
                    <a:gs pos="100000">
                      <a:srgbClr val="6BBD46"/>
                    </a:gs>
                  </a:gsLst>
                  <a:lin ang="5400000" scaled="0"/>
                </a:gradFill>
                <a:cs typeface="Segoe"/>
              </a:rPr>
              <a:t>Windows Phone </a:t>
            </a:r>
            <a:r>
              <a:rPr lang="en-US" sz="900" dirty="0" smtClean="0">
                <a:gradFill>
                  <a:gsLst>
                    <a:gs pos="0">
                      <a:srgbClr val="737373"/>
                    </a:gs>
                    <a:gs pos="100000">
                      <a:srgbClr val="737373"/>
                    </a:gs>
                  </a:gsLst>
                  <a:lin ang="5400000" scaled="0"/>
                </a:gradFill>
                <a:cs typeface="Segoe"/>
              </a:rPr>
              <a:t>Microsoft confidential. </a:t>
            </a:r>
            <a:endParaRPr lang="en-US" sz="900" dirty="0">
              <a:gradFill>
                <a:gsLst>
                  <a:gs pos="0">
                    <a:srgbClr val="737373"/>
                  </a:gs>
                  <a:gs pos="100000">
                    <a:srgbClr val="737373"/>
                  </a:gs>
                </a:gsLst>
                <a:lin ang="5400000" scaled="0"/>
              </a:gradFill>
              <a:cs typeface="Segoe"/>
            </a:endParaRPr>
          </a:p>
        </p:txBody>
      </p:sp>
      <p:sp>
        <p:nvSpPr>
          <p:cNvPr id="5" name="Slide Number Placeholder 4"/>
          <p:cNvSpPr>
            <a:spLocks noGrp="1"/>
          </p:cNvSpPr>
          <p:nvPr>
            <p:ph type="sldNum" sz="quarter" idx="10"/>
          </p:nvPr>
        </p:nvSpPr>
        <p:spPr>
          <a:xfrm>
            <a:off x="383063" y="4834674"/>
            <a:ext cx="340158" cy="246221"/>
          </a:xfrm>
          <a:prstGeom prst="rect">
            <a:avLst/>
          </a:prstGeom>
        </p:spPr>
        <p:txBody>
          <a:bodyPr/>
          <a:lstStyle/>
          <a:p>
            <a:fld id="{271031BA-9959-4FE2-909F-37D65262A7B4}" type="slidenum">
              <a:rPr lang="en-US" smtClean="0">
                <a:solidFill>
                  <a:srgbClr val="737373"/>
                </a:solidFill>
              </a:rPr>
              <a:pPr/>
              <a:t>‹#›</a:t>
            </a:fld>
            <a:endParaRPr lang="en-US" dirty="0">
              <a:solidFill>
                <a:srgbClr val="737373"/>
              </a:solidFill>
            </a:endParaRPr>
          </a:p>
        </p:txBody>
      </p:sp>
      <p:sp>
        <p:nvSpPr>
          <p:cNvPr id="10" name="Text Placeholder 5"/>
          <p:cNvSpPr>
            <a:spLocks noGrp="1"/>
          </p:cNvSpPr>
          <p:nvPr>
            <p:ph type="body" sz="quarter" idx="12" hasCustomPrompt="1"/>
          </p:nvPr>
        </p:nvSpPr>
        <p:spPr>
          <a:xfrm>
            <a:off x="1042215" y="4865195"/>
            <a:ext cx="1845150" cy="93488"/>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5907284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LT 2">
    <p:spTree>
      <p:nvGrpSpPr>
        <p:cNvPr id="1" name=""/>
        <p:cNvGrpSpPr/>
        <p:nvPr/>
      </p:nvGrpSpPr>
      <p:grpSpPr>
        <a:xfrm>
          <a:off x="0" y="0"/>
          <a:ext cx="0" cy="0"/>
          <a:chOff x="0" y="0"/>
          <a:chExt cx="0" cy="0"/>
        </a:xfrm>
      </p:grpSpPr>
      <p:sp>
        <p:nvSpPr>
          <p:cNvPr id="8" name="Rectangle 7"/>
          <p:cNvSpPr/>
          <p:nvPr userDrawn="1"/>
        </p:nvSpPr>
        <p:spPr bwMode="auto">
          <a:xfrm>
            <a:off x="381797" y="1428750"/>
            <a:ext cx="8380413" cy="2121694"/>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ctrTitle" hasCustomPrompt="1"/>
          </p:nvPr>
        </p:nvSpPr>
        <p:spPr>
          <a:xfrm>
            <a:off x="838200" y="1428752"/>
            <a:ext cx="4877098" cy="2121693"/>
          </a:xfrm>
        </p:spPr>
        <p:txBody>
          <a:bodyPr anchor="ctr" anchorCtr="0"/>
          <a:lstStyle>
            <a:lvl1pPr>
              <a:defRPr>
                <a:solidFill>
                  <a:srgbClr val="FFFFFF"/>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838200" y="3829052"/>
            <a:ext cx="4877098" cy="480131"/>
          </a:xfrm>
        </p:spPr>
        <p:txBody>
          <a:bodyPr>
            <a:spAutoFit/>
          </a:bodyPr>
          <a:lstStyle>
            <a:lvl1pPr marL="0" indent="0" algn="l">
              <a:spcBef>
                <a:spcPts val="0"/>
              </a:spcBef>
              <a:buNone/>
              <a:defRPr baseline="0">
                <a:solidFill>
                  <a:schemeClr val="tx1"/>
                </a:solidFill>
              </a:defRPr>
            </a:lvl1pPr>
            <a:lvl2pPr marL="4763" indent="0" algn="l">
              <a:spcBef>
                <a:spcPts val="0"/>
              </a:spcBef>
              <a:buNone/>
              <a:defRPr>
                <a:solidFill>
                  <a:schemeClr val="tx1">
                    <a:lumMod val="60000"/>
                    <a:lumOff val="40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p>
        </p:txBody>
      </p:sp>
      <p:sp>
        <p:nvSpPr>
          <p:cNvPr id="16" name="Text Placeholder 8"/>
          <p:cNvSpPr>
            <a:spLocks noGrp="1"/>
          </p:cNvSpPr>
          <p:nvPr>
            <p:ph type="body" sz="quarter" idx="16" hasCustomPrompt="1"/>
          </p:nvPr>
        </p:nvSpPr>
        <p:spPr>
          <a:xfrm>
            <a:off x="838200" y="4189150"/>
            <a:ext cx="4877098" cy="480131"/>
          </a:xfrm>
        </p:spPr>
        <p:txBody>
          <a:bodyPr wrap="square">
            <a:spAutoFit/>
          </a:bodyPr>
          <a:lstStyle>
            <a:lvl1pPr marL="0" indent="0">
              <a:buNone/>
              <a:defRPr sz="2800" baseline="0">
                <a:solidFill>
                  <a:schemeClr val="tx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presenter title</a:t>
            </a:r>
          </a:p>
        </p:txBody>
      </p:sp>
      <p:pic>
        <p:nvPicPr>
          <p:cNvPr id="9" name="Picture 8"/>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22825" y="393970"/>
            <a:ext cx="2347146" cy="4107506"/>
          </a:xfrm>
          <a:prstGeom prst="rect">
            <a:avLst/>
          </a:prstGeom>
        </p:spPr>
      </p:pic>
      <p:grpSp>
        <p:nvGrpSpPr>
          <p:cNvPr id="56" name="Group 55"/>
          <p:cNvGrpSpPr/>
          <p:nvPr userDrawn="1"/>
        </p:nvGrpSpPr>
        <p:grpSpPr>
          <a:xfrm>
            <a:off x="781049" y="320304"/>
            <a:ext cx="2190751" cy="768470"/>
            <a:chOff x="781049" y="589835"/>
            <a:chExt cx="2616995" cy="917987"/>
          </a:xfrm>
        </p:grpSpPr>
        <p:grpSp>
          <p:nvGrpSpPr>
            <p:cNvPr id="57" name="Group 5"/>
            <p:cNvGrpSpPr>
              <a:grpSpLocks noChangeAspect="1"/>
            </p:cNvGrpSpPr>
            <p:nvPr userDrawn="1"/>
          </p:nvGrpSpPr>
          <p:grpSpPr bwMode="auto">
            <a:xfrm>
              <a:off x="1357044" y="690564"/>
              <a:ext cx="2041000" cy="817258"/>
              <a:chOff x="116" y="2407"/>
              <a:chExt cx="2380" cy="953"/>
            </a:xfrm>
            <a:solidFill>
              <a:schemeClr val="tx2"/>
            </a:solidFill>
          </p:grpSpPr>
          <p:sp>
            <p:nvSpPr>
              <p:cNvPr id="59"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58" name="Picture 2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1049" y="589835"/>
              <a:ext cx="585789" cy="58578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4" name="Picture 2" descr="\\sfp\work\White_Whale\5-10387_Mix_Keynote\Working\MIX11_Logo_Bi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0541391"/>
      </p:ext>
    </p:extLst>
  </p:cSld>
  <p:clrMapOvr>
    <a:masterClrMapping/>
  </p:clrMapOvr>
  <p:timing>
    <p:tnLst>
      <p:par>
        <p:cTn id="1" dur="indefinite" restart="never" nodeType="tmRoot"/>
      </p:par>
    </p:tnLst>
    <p:bldLst>
      <p:bldP spid="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4" y="323850"/>
            <a:ext cx="8363938" cy="692498"/>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428752"/>
            <a:ext cx="8363938" cy="1957459"/>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5788051" y="4815017"/>
            <a:ext cx="3049347" cy="230832"/>
          </a:xfrm>
          <a:prstGeom prst="rect">
            <a:avLst/>
          </a:prstGeom>
          <a:noFill/>
        </p:spPr>
        <p:txBody>
          <a:bodyPr wrap="square" rtlCol="0">
            <a:spAutoFit/>
          </a:bodyPr>
          <a:lstStyle/>
          <a:p>
            <a:pPr algn="r"/>
            <a:r>
              <a:rPr lang="en-US" sz="900" dirty="0" smtClean="0">
                <a:gradFill>
                  <a:gsLst>
                    <a:gs pos="0">
                      <a:srgbClr val="6BBD46"/>
                    </a:gs>
                    <a:gs pos="100000">
                      <a:srgbClr val="6BBD46"/>
                    </a:gs>
                  </a:gsLst>
                  <a:lin ang="5400000" scaled="0"/>
                </a:gradFill>
                <a:cs typeface="Segoe"/>
              </a:rPr>
              <a:t>Windows Phone </a:t>
            </a:r>
            <a:r>
              <a:rPr lang="en-US" sz="900" dirty="0" smtClean="0">
                <a:gradFill>
                  <a:gsLst>
                    <a:gs pos="0">
                      <a:srgbClr val="737373"/>
                    </a:gs>
                    <a:gs pos="100000">
                      <a:srgbClr val="737373"/>
                    </a:gs>
                  </a:gsLst>
                  <a:lin ang="5400000" scaled="0"/>
                </a:gradFill>
                <a:cs typeface="Segoe"/>
              </a:rPr>
              <a:t>Microsoft confidential. </a:t>
            </a:r>
            <a:endParaRPr lang="en-US" sz="900" dirty="0">
              <a:gradFill>
                <a:gsLst>
                  <a:gs pos="0">
                    <a:srgbClr val="737373"/>
                  </a:gs>
                  <a:gs pos="100000">
                    <a:srgbClr val="737373"/>
                  </a:gs>
                </a:gsLst>
                <a:lin ang="5400000" scaled="0"/>
              </a:gradFill>
              <a:cs typeface="Segoe"/>
            </a:endParaRPr>
          </a:p>
        </p:txBody>
      </p:sp>
      <p:sp>
        <p:nvSpPr>
          <p:cNvPr id="5" name="Slide Number Placeholder 4"/>
          <p:cNvSpPr>
            <a:spLocks noGrp="1"/>
          </p:cNvSpPr>
          <p:nvPr>
            <p:ph type="sldNum" sz="quarter" idx="10"/>
          </p:nvPr>
        </p:nvSpPr>
        <p:spPr>
          <a:xfrm>
            <a:off x="383063" y="4834674"/>
            <a:ext cx="340158" cy="246221"/>
          </a:xfrm>
          <a:prstGeom prst="rect">
            <a:avLst/>
          </a:prstGeom>
        </p:spPr>
        <p:txBody>
          <a:bodyPr/>
          <a:lstStyle/>
          <a:p>
            <a:fld id="{271031BA-9959-4FE2-909F-37D65262A7B4}" type="slidenum">
              <a:rPr lang="en-US" smtClean="0">
                <a:solidFill>
                  <a:srgbClr val="737373"/>
                </a:solidFill>
              </a:rPr>
              <a:pPr/>
              <a:t>‹#›</a:t>
            </a:fld>
            <a:endParaRPr lang="en-US" dirty="0">
              <a:solidFill>
                <a:srgbClr val="737373"/>
              </a:solidFill>
            </a:endParaRPr>
          </a:p>
        </p:txBody>
      </p:sp>
      <p:sp>
        <p:nvSpPr>
          <p:cNvPr id="10" name="Text Placeholder 5"/>
          <p:cNvSpPr>
            <a:spLocks noGrp="1"/>
          </p:cNvSpPr>
          <p:nvPr>
            <p:ph type="body" sz="quarter" idx="12" hasCustomPrompt="1"/>
          </p:nvPr>
        </p:nvSpPr>
        <p:spPr>
          <a:xfrm>
            <a:off x="1042215" y="4865195"/>
            <a:ext cx="1845150" cy="93488"/>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59072848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4" y="323850"/>
            <a:ext cx="8363938" cy="692498"/>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428752"/>
            <a:ext cx="8363938" cy="1957459"/>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5788051" y="4815017"/>
            <a:ext cx="3049347" cy="230832"/>
          </a:xfrm>
          <a:prstGeom prst="rect">
            <a:avLst/>
          </a:prstGeom>
          <a:noFill/>
        </p:spPr>
        <p:txBody>
          <a:bodyPr wrap="square" rtlCol="0">
            <a:spAutoFit/>
          </a:bodyPr>
          <a:lstStyle/>
          <a:p>
            <a:pPr algn="r"/>
            <a:r>
              <a:rPr lang="en-US" sz="900" dirty="0" smtClean="0">
                <a:gradFill>
                  <a:gsLst>
                    <a:gs pos="0">
                      <a:srgbClr val="6BBD46"/>
                    </a:gs>
                    <a:gs pos="100000">
                      <a:srgbClr val="6BBD46"/>
                    </a:gs>
                  </a:gsLst>
                  <a:lin ang="5400000" scaled="0"/>
                </a:gradFill>
                <a:cs typeface="Segoe"/>
              </a:rPr>
              <a:t>Windows Phone </a:t>
            </a:r>
            <a:r>
              <a:rPr lang="en-US" sz="900" dirty="0" smtClean="0">
                <a:gradFill>
                  <a:gsLst>
                    <a:gs pos="0">
                      <a:srgbClr val="737373"/>
                    </a:gs>
                    <a:gs pos="100000">
                      <a:srgbClr val="737373"/>
                    </a:gs>
                  </a:gsLst>
                  <a:lin ang="5400000" scaled="0"/>
                </a:gradFill>
                <a:cs typeface="Segoe"/>
              </a:rPr>
              <a:t>Microsoft confidential. </a:t>
            </a:r>
            <a:endParaRPr lang="en-US" sz="900" dirty="0">
              <a:gradFill>
                <a:gsLst>
                  <a:gs pos="0">
                    <a:srgbClr val="737373"/>
                  </a:gs>
                  <a:gs pos="100000">
                    <a:srgbClr val="737373"/>
                  </a:gs>
                </a:gsLst>
                <a:lin ang="5400000" scaled="0"/>
              </a:gradFill>
              <a:cs typeface="Segoe"/>
            </a:endParaRPr>
          </a:p>
        </p:txBody>
      </p:sp>
      <p:sp>
        <p:nvSpPr>
          <p:cNvPr id="5" name="Slide Number Placeholder 4"/>
          <p:cNvSpPr>
            <a:spLocks noGrp="1"/>
          </p:cNvSpPr>
          <p:nvPr>
            <p:ph type="sldNum" sz="quarter" idx="10"/>
          </p:nvPr>
        </p:nvSpPr>
        <p:spPr>
          <a:xfrm>
            <a:off x="383063" y="4834674"/>
            <a:ext cx="340158" cy="246221"/>
          </a:xfrm>
          <a:prstGeom prst="rect">
            <a:avLst/>
          </a:prstGeom>
        </p:spPr>
        <p:txBody>
          <a:bodyPr/>
          <a:lstStyle/>
          <a:p>
            <a:fld id="{271031BA-9959-4FE2-909F-37D65262A7B4}" type="slidenum">
              <a:rPr lang="en-US" smtClean="0">
                <a:solidFill>
                  <a:srgbClr val="737373"/>
                </a:solidFill>
              </a:rPr>
              <a:pPr/>
              <a:t>‹#›</a:t>
            </a:fld>
            <a:endParaRPr lang="en-US" dirty="0">
              <a:solidFill>
                <a:srgbClr val="737373"/>
              </a:solidFill>
            </a:endParaRPr>
          </a:p>
        </p:txBody>
      </p:sp>
      <p:sp>
        <p:nvSpPr>
          <p:cNvPr id="10" name="Text Placeholder 5"/>
          <p:cNvSpPr>
            <a:spLocks noGrp="1"/>
          </p:cNvSpPr>
          <p:nvPr>
            <p:ph type="body" sz="quarter" idx="12" hasCustomPrompt="1"/>
          </p:nvPr>
        </p:nvSpPr>
        <p:spPr>
          <a:xfrm>
            <a:off x="1042215" y="4865195"/>
            <a:ext cx="1845150" cy="93488"/>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590728487"/>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3850"/>
            <a:ext cx="8363938" cy="623248"/>
          </a:xfrm>
        </p:spPr>
        <p:txBody>
          <a:bodyPr/>
          <a:lstStyle/>
          <a:p>
            <a:r>
              <a:rPr lang="en-US" dirty="0" smtClean="0"/>
              <a:t>Master title style</a:t>
            </a:r>
            <a:endParaRPr lang="en-US" dirty="0"/>
          </a:p>
        </p:txBody>
      </p:sp>
      <p:sp>
        <p:nvSpPr>
          <p:cNvPr id="5" name="Text Placeholder 4"/>
          <p:cNvSpPr>
            <a:spLocks noGrp="1"/>
          </p:cNvSpPr>
          <p:nvPr>
            <p:ph type="body" sz="quarter" idx="10"/>
          </p:nvPr>
        </p:nvSpPr>
        <p:spPr>
          <a:xfrm>
            <a:off x="381000" y="1428750"/>
            <a:ext cx="8363938" cy="1957459"/>
          </a:xfrm>
        </p:spPr>
        <p:txBody>
          <a:bodyPr/>
          <a:lstStyle>
            <a:lvl1pPr marL="347663" indent="-347663">
              <a:defRPr sz="3200"/>
            </a:lvl1pPr>
            <a:lvl2pPr marL="744538" indent="-284163">
              <a:defRPr sz="3200"/>
            </a:lvl2pPr>
            <a:lvl3pPr marL="1143000" indent="-287338">
              <a:defRPr sz="3200"/>
            </a:lvl3pPr>
            <a:lvl4pPr marL="1490663" indent="-231775">
              <a:defRPr sz="3200"/>
            </a:lvl4pPr>
            <a:lvl5pPr marL="1828800" indent="-223838">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a:t>
            </a:fld>
            <a:endParaRPr lang="en-US" dirty="0"/>
          </a:p>
        </p:txBody>
      </p:sp>
    </p:spTree>
    <p:extLst>
      <p:ext uri="{BB962C8B-B14F-4D97-AF65-F5344CB8AC3E}">
        <p14:creationId xmlns:p14="http://schemas.microsoft.com/office/powerpoint/2010/main" xmlns="" val="372784553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323850"/>
            <a:ext cx="8363938" cy="692498"/>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428750"/>
            <a:ext cx="8363938" cy="1957459"/>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271031BA-9959-4FE2-909F-37D65262A7B4}" type="slidenum">
              <a:rPr lang="en-US" smtClean="0"/>
              <a:pPr/>
              <a:t>‹#›</a:t>
            </a:fld>
            <a:endParaRPr lang="en-US" dirty="0"/>
          </a:p>
        </p:txBody>
      </p:sp>
      <p:sp>
        <p:nvSpPr>
          <p:cNvPr id="10"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00178609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323850"/>
            <a:ext cx="8363938" cy="692498"/>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428750"/>
            <a:ext cx="8363938" cy="1957459"/>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271031BA-9959-4FE2-909F-37D65262A7B4}" type="slidenum">
              <a:rPr lang="en-US" smtClean="0"/>
              <a:pPr/>
              <a:t>‹#›</a:t>
            </a:fld>
            <a:endParaRPr lang="en-US" dirty="0"/>
          </a:p>
        </p:txBody>
      </p:sp>
      <p:sp>
        <p:nvSpPr>
          <p:cNvPr id="10"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00178609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323850"/>
            <a:ext cx="8363938" cy="692498"/>
          </a:xfrm>
        </p:spPr>
        <p:txBody>
          <a:bodyPr/>
          <a:lstStyle>
            <a:lvl1pPr>
              <a:lnSpc>
                <a:spcPct val="100000"/>
              </a:lnSpc>
              <a:defRPr>
                <a:gradFill flip="none" rotWithShape="1">
                  <a:gsLst>
                    <a:gs pos="0">
                      <a:schemeClr val="bg1"/>
                    </a:gs>
                    <a:gs pos="86000">
                      <a:schemeClr val="bg1"/>
                    </a:gs>
                  </a:gsLst>
                  <a:lin ang="5400000" scaled="0"/>
                  <a:tileRect/>
                </a:gradFill>
              </a:defRPr>
            </a:lvl1pPr>
          </a:lstStyle>
          <a:p>
            <a:r>
              <a:rPr lang="en-US" dirty="0" smtClean="0"/>
              <a:t>Master title style</a:t>
            </a:r>
            <a:endParaRPr lang="en-US" dirty="0"/>
          </a:p>
        </p:txBody>
      </p:sp>
      <p:sp>
        <p:nvSpPr>
          <p:cNvPr id="3" name="Content Placeholder 2"/>
          <p:cNvSpPr>
            <a:spLocks noGrp="1"/>
          </p:cNvSpPr>
          <p:nvPr>
            <p:ph idx="1"/>
          </p:nvPr>
        </p:nvSpPr>
        <p:spPr>
          <a:xfrm>
            <a:off x="380770" y="1428750"/>
            <a:ext cx="8363938" cy="1957459"/>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271031BA-9959-4FE2-909F-37D65262A7B4}" type="slidenum">
              <a:rPr lang="en-US" smtClean="0"/>
              <a:pPr/>
              <a:t>‹#›</a:t>
            </a:fld>
            <a:endParaRPr lang="en-US" dirty="0"/>
          </a:p>
        </p:txBody>
      </p:sp>
      <p:sp>
        <p:nvSpPr>
          <p:cNvPr id="10" name="Text Placeholder 5"/>
          <p:cNvSpPr>
            <a:spLocks noGrp="1"/>
          </p:cNvSpPr>
          <p:nvPr>
            <p:ph type="body" sz="quarter" idx="12" hasCustomPrompt="1"/>
          </p:nvPr>
        </p:nvSpPr>
        <p:spPr>
          <a:xfrm>
            <a:off x="585014" y="4822869"/>
            <a:ext cx="1845150" cy="17145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xmlns="" val="300178609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 3">
    <p:spTree>
      <p:nvGrpSpPr>
        <p:cNvPr id="1" name=""/>
        <p:cNvGrpSpPr/>
        <p:nvPr/>
      </p:nvGrpSpPr>
      <p:grpSpPr>
        <a:xfrm>
          <a:off x="0" y="0"/>
          <a:ext cx="0" cy="0"/>
          <a:chOff x="0" y="0"/>
          <a:chExt cx="0" cy="0"/>
        </a:xfrm>
      </p:grpSpPr>
      <p:sp>
        <p:nvSpPr>
          <p:cNvPr id="8" name="Rectangle 7"/>
          <p:cNvSpPr/>
          <p:nvPr userDrawn="1"/>
        </p:nvSpPr>
        <p:spPr bwMode="auto">
          <a:xfrm>
            <a:off x="381797" y="1428750"/>
            <a:ext cx="8380413" cy="2121694"/>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ctrTitle" hasCustomPrompt="1"/>
          </p:nvPr>
        </p:nvSpPr>
        <p:spPr>
          <a:xfrm>
            <a:off x="838200" y="1428752"/>
            <a:ext cx="4877098" cy="2121693"/>
          </a:xfrm>
        </p:spPr>
        <p:txBody>
          <a:bodyPr anchor="ctr" anchorCtr="0"/>
          <a:lstStyle>
            <a:lvl1pPr>
              <a:defRPr>
                <a:solidFill>
                  <a:srgbClr val="FFFFFF"/>
                </a:solidFill>
              </a:defRPr>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838200" y="3829052"/>
            <a:ext cx="4877098" cy="480131"/>
          </a:xfrm>
        </p:spPr>
        <p:txBody>
          <a:bodyPr>
            <a:spAutoFit/>
          </a:bodyPr>
          <a:lstStyle>
            <a:lvl1pPr marL="0" indent="0" algn="l">
              <a:spcBef>
                <a:spcPts val="0"/>
              </a:spcBef>
              <a:buNone/>
              <a:defRPr baseline="0">
                <a:solidFill>
                  <a:schemeClr val="tx1"/>
                </a:solidFill>
              </a:defRPr>
            </a:lvl1pPr>
            <a:lvl2pPr marL="4763" indent="0" algn="l">
              <a:spcBef>
                <a:spcPts val="0"/>
              </a:spcBef>
              <a:buNone/>
              <a:defRPr>
                <a:solidFill>
                  <a:schemeClr val="tx1">
                    <a:lumMod val="60000"/>
                    <a:lumOff val="40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presenter name</a:t>
            </a:r>
          </a:p>
        </p:txBody>
      </p:sp>
      <p:sp>
        <p:nvSpPr>
          <p:cNvPr id="16" name="Text Placeholder 8"/>
          <p:cNvSpPr>
            <a:spLocks noGrp="1"/>
          </p:cNvSpPr>
          <p:nvPr>
            <p:ph type="body" sz="quarter" idx="16" hasCustomPrompt="1"/>
          </p:nvPr>
        </p:nvSpPr>
        <p:spPr>
          <a:xfrm>
            <a:off x="838200" y="4189150"/>
            <a:ext cx="4877098" cy="480131"/>
          </a:xfrm>
        </p:spPr>
        <p:txBody>
          <a:bodyPr wrap="square">
            <a:spAutoFit/>
          </a:bodyPr>
          <a:lstStyle>
            <a:lvl1pPr marL="0" indent="0">
              <a:buNone/>
              <a:defRPr sz="2800" baseline="0">
                <a:solidFill>
                  <a:schemeClr val="tx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presenter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22825" y="393970"/>
            <a:ext cx="2347146" cy="4107506"/>
          </a:xfrm>
          <a:prstGeom prst="rect">
            <a:avLst/>
          </a:prstGeom>
        </p:spPr>
      </p:pic>
      <p:grpSp>
        <p:nvGrpSpPr>
          <p:cNvPr id="56" name="Group 55"/>
          <p:cNvGrpSpPr/>
          <p:nvPr userDrawn="1"/>
        </p:nvGrpSpPr>
        <p:grpSpPr>
          <a:xfrm>
            <a:off x="781049" y="320304"/>
            <a:ext cx="2190751" cy="768470"/>
            <a:chOff x="781049" y="589835"/>
            <a:chExt cx="2616995" cy="917987"/>
          </a:xfrm>
        </p:grpSpPr>
        <p:grpSp>
          <p:nvGrpSpPr>
            <p:cNvPr id="57" name="Group 5"/>
            <p:cNvGrpSpPr>
              <a:grpSpLocks noChangeAspect="1"/>
            </p:cNvGrpSpPr>
            <p:nvPr userDrawn="1"/>
          </p:nvGrpSpPr>
          <p:grpSpPr bwMode="auto">
            <a:xfrm>
              <a:off x="1357044" y="690564"/>
              <a:ext cx="2041000" cy="817258"/>
              <a:chOff x="116" y="2407"/>
              <a:chExt cx="2380" cy="953"/>
            </a:xfrm>
            <a:solidFill>
              <a:schemeClr val="tx2"/>
            </a:solidFill>
          </p:grpSpPr>
          <p:sp>
            <p:nvSpPr>
              <p:cNvPr id="59" name="Freeform 7"/>
              <p:cNvSpPr>
                <a:spLocks noEditPoints="1"/>
              </p:cNvSpPr>
              <p:nvPr userDrawn="1"/>
            </p:nvSpPr>
            <p:spPr bwMode="auto">
              <a:xfrm>
                <a:off x="116" y="2785"/>
                <a:ext cx="59" cy="58"/>
              </a:xfrm>
              <a:custGeom>
                <a:avLst/>
                <a:gdLst>
                  <a:gd name="T0" fmla="*/ 46 w 117"/>
                  <a:gd name="T1" fmla="*/ 55 h 117"/>
                  <a:gd name="T2" fmla="*/ 62 w 117"/>
                  <a:gd name="T3" fmla="*/ 55 h 117"/>
                  <a:gd name="T4" fmla="*/ 71 w 117"/>
                  <a:gd name="T5" fmla="*/ 51 h 117"/>
                  <a:gd name="T6" fmla="*/ 72 w 117"/>
                  <a:gd name="T7" fmla="*/ 42 h 117"/>
                  <a:gd name="T8" fmla="*/ 71 w 117"/>
                  <a:gd name="T9" fmla="*/ 35 h 117"/>
                  <a:gd name="T10" fmla="*/ 65 w 117"/>
                  <a:gd name="T11" fmla="*/ 32 h 117"/>
                  <a:gd name="T12" fmla="*/ 55 w 117"/>
                  <a:gd name="T13" fmla="*/ 31 h 117"/>
                  <a:gd name="T14" fmla="*/ 36 w 117"/>
                  <a:gd name="T15" fmla="*/ 20 h 117"/>
                  <a:gd name="T16" fmla="*/ 65 w 117"/>
                  <a:gd name="T17" fmla="*/ 22 h 117"/>
                  <a:gd name="T18" fmla="*/ 78 w 117"/>
                  <a:gd name="T19" fmla="*/ 28 h 117"/>
                  <a:gd name="T20" fmla="*/ 84 w 117"/>
                  <a:gd name="T21" fmla="*/ 36 h 117"/>
                  <a:gd name="T22" fmla="*/ 84 w 117"/>
                  <a:gd name="T23" fmla="*/ 46 h 117"/>
                  <a:gd name="T24" fmla="*/ 79 w 117"/>
                  <a:gd name="T25" fmla="*/ 54 h 117"/>
                  <a:gd name="T26" fmla="*/ 71 w 117"/>
                  <a:gd name="T27" fmla="*/ 59 h 117"/>
                  <a:gd name="T28" fmla="*/ 65 w 117"/>
                  <a:gd name="T29" fmla="*/ 62 h 117"/>
                  <a:gd name="T30" fmla="*/ 74 w 117"/>
                  <a:gd name="T31" fmla="*/ 68 h 117"/>
                  <a:gd name="T32" fmla="*/ 87 w 117"/>
                  <a:gd name="T33" fmla="*/ 96 h 117"/>
                  <a:gd name="T34" fmla="*/ 66 w 117"/>
                  <a:gd name="T35" fmla="*/ 77 h 117"/>
                  <a:gd name="T36" fmla="*/ 59 w 117"/>
                  <a:gd name="T37" fmla="*/ 68 h 117"/>
                  <a:gd name="T38" fmla="*/ 53 w 117"/>
                  <a:gd name="T39" fmla="*/ 64 h 117"/>
                  <a:gd name="T40" fmla="*/ 46 w 117"/>
                  <a:gd name="T41" fmla="*/ 96 h 117"/>
                  <a:gd name="T42" fmla="*/ 36 w 117"/>
                  <a:gd name="T43" fmla="*/ 20 h 117"/>
                  <a:gd name="T44" fmla="*/ 38 w 117"/>
                  <a:gd name="T45" fmla="*/ 10 h 117"/>
                  <a:gd name="T46" fmla="*/ 10 w 117"/>
                  <a:gd name="T47" fmla="*/ 39 h 117"/>
                  <a:gd name="T48" fmla="*/ 10 w 117"/>
                  <a:gd name="T49" fmla="*/ 80 h 117"/>
                  <a:gd name="T50" fmla="*/ 39 w 117"/>
                  <a:gd name="T51" fmla="*/ 107 h 117"/>
                  <a:gd name="T52" fmla="*/ 78 w 117"/>
                  <a:gd name="T53" fmla="*/ 107 h 117"/>
                  <a:gd name="T54" fmla="*/ 107 w 117"/>
                  <a:gd name="T55" fmla="*/ 80 h 117"/>
                  <a:gd name="T56" fmla="*/ 107 w 117"/>
                  <a:gd name="T57" fmla="*/ 39 h 117"/>
                  <a:gd name="T58" fmla="*/ 78 w 117"/>
                  <a:gd name="T59" fmla="*/ 10 h 117"/>
                  <a:gd name="T60" fmla="*/ 59 w 117"/>
                  <a:gd name="T61" fmla="*/ 0 h 117"/>
                  <a:gd name="T62" fmla="*/ 88 w 117"/>
                  <a:gd name="T63" fmla="*/ 7 h 117"/>
                  <a:gd name="T64" fmla="*/ 110 w 117"/>
                  <a:gd name="T65" fmla="*/ 29 h 117"/>
                  <a:gd name="T66" fmla="*/ 117 w 117"/>
                  <a:gd name="T67" fmla="*/ 58 h 117"/>
                  <a:gd name="T68" fmla="*/ 110 w 117"/>
                  <a:gd name="T69" fmla="*/ 88 h 117"/>
                  <a:gd name="T70" fmla="*/ 88 w 117"/>
                  <a:gd name="T71" fmla="*/ 109 h 117"/>
                  <a:gd name="T72" fmla="*/ 58 w 117"/>
                  <a:gd name="T73" fmla="*/ 117 h 117"/>
                  <a:gd name="T74" fmla="*/ 29 w 117"/>
                  <a:gd name="T75" fmla="*/ 110 h 117"/>
                  <a:gd name="T76" fmla="*/ 7 w 117"/>
                  <a:gd name="T77" fmla="*/ 88 h 117"/>
                  <a:gd name="T78" fmla="*/ 0 w 117"/>
                  <a:gd name="T79" fmla="*/ 59 h 117"/>
                  <a:gd name="T80" fmla="*/ 7 w 117"/>
                  <a:gd name="T81" fmla="*/ 29 h 117"/>
                  <a:gd name="T82" fmla="*/ 29 w 117"/>
                  <a:gd name="T83" fmla="*/ 9 h 117"/>
                  <a:gd name="T84" fmla="*/ 59 w 117"/>
                  <a:gd name="T8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7">
                    <a:moveTo>
                      <a:pt x="46" y="31"/>
                    </a:moveTo>
                    <a:lnTo>
                      <a:pt x="46" y="55"/>
                    </a:lnTo>
                    <a:lnTo>
                      <a:pt x="58" y="55"/>
                    </a:lnTo>
                    <a:lnTo>
                      <a:pt x="62" y="55"/>
                    </a:lnTo>
                    <a:lnTo>
                      <a:pt x="66" y="54"/>
                    </a:lnTo>
                    <a:lnTo>
                      <a:pt x="71" y="51"/>
                    </a:lnTo>
                    <a:lnTo>
                      <a:pt x="72" y="46"/>
                    </a:lnTo>
                    <a:lnTo>
                      <a:pt x="72" y="42"/>
                    </a:lnTo>
                    <a:lnTo>
                      <a:pt x="72" y="39"/>
                    </a:lnTo>
                    <a:lnTo>
                      <a:pt x="71" y="35"/>
                    </a:lnTo>
                    <a:lnTo>
                      <a:pt x="69" y="33"/>
                    </a:lnTo>
                    <a:lnTo>
                      <a:pt x="65" y="32"/>
                    </a:lnTo>
                    <a:lnTo>
                      <a:pt x="61" y="31"/>
                    </a:lnTo>
                    <a:lnTo>
                      <a:pt x="55" y="31"/>
                    </a:lnTo>
                    <a:lnTo>
                      <a:pt x="46" y="31"/>
                    </a:lnTo>
                    <a:close/>
                    <a:moveTo>
                      <a:pt x="36" y="20"/>
                    </a:moveTo>
                    <a:lnTo>
                      <a:pt x="56" y="20"/>
                    </a:lnTo>
                    <a:lnTo>
                      <a:pt x="65" y="22"/>
                    </a:lnTo>
                    <a:lnTo>
                      <a:pt x="72" y="23"/>
                    </a:lnTo>
                    <a:lnTo>
                      <a:pt x="78" y="28"/>
                    </a:lnTo>
                    <a:lnTo>
                      <a:pt x="81" y="31"/>
                    </a:lnTo>
                    <a:lnTo>
                      <a:pt x="84" y="36"/>
                    </a:lnTo>
                    <a:lnTo>
                      <a:pt x="84" y="41"/>
                    </a:lnTo>
                    <a:lnTo>
                      <a:pt x="84" y="46"/>
                    </a:lnTo>
                    <a:lnTo>
                      <a:pt x="81" y="51"/>
                    </a:lnTo>
                    <a:lnTo>
                      <a:pt x="79" y="54"/>
                    </a:lnTo>
                    <a:lnTo>
                      <a:pt x="75" y="58"/>
                    </a:lnTo>
                    <a:lnTo>
                      <a:pt x="71" y="59"/>
                    </a:lnTo>
                    <a:lnTo>
                      <a:pt x="65" y="61"/>
                    </a:lnTo>
                    <a:lnTo>
                      <a:pt x="65" y="62"/>
                    </a:lnTo>
                    <a:lnTo>
                      <a:pt x="69" y="64"/>
                    </a:lnTo>
                    <a:lnTo>
                      <a:pt x="74" y="68"/>
                    </a:lnTo>
                    <a:lnTo>
                      <a:pt x="77" y="75"/>
                    </a:lnTo>
                    <a:lnTo>
                      <a:pt x="87" y="96"/>
                    </a:lnTo>
                    <a:lnTo>
                      <a:pt x="74" y="96"/>
                    </a:lnTo>
                    <a:lnTo>
                      <a:pt x="66" y="77"/>
                    </a:lnTo>
                    <a:lnTo>
                      <a:pt x="64" y="71"/>
                    </a:lnTo>
                    <a:lnTo>
                      <a:pt x="59" y="68"/>
                    </a:lnTo>
                    <a:lnTo>
                      <a:pt x="56" y="65"/>
                    </a:lnTo>
                    <a:lnTo>
                      <a:pt x="53" y="64"/>
                    </a:lnTo>
                    <a:lnTo>
                      <a:pt x="46" y="64"/>
                    </a:lnTo>
                    <a:lnTo>
                      <a:pt x="46" y="96"/>
                    </a:lnTo>
                    <a:lnTo>
                      <a:pt x="36" y="96"/>
                    </a:lnTo>
                    <a:lnTo>
                      <a:pt x="36" y="20"/>
                    </a:lnTo>
                    <a:close/>
                    <a:moveTo>
                      <a:pt x="59" y="7"/>
                    </a:moveTo>
                    <a:lnTo>
                      <a:pt x="38" y="10"/>
                    </a:lnTo>
                    <a:lnTo>
                      <a:pt x="22" y="22"/>
                    </a:lnTo>
                    <a:lnTo>
                      <a:pt x="10" y="39"/>
                    </a:lnTo>
                    <a:lnTo>
                      <a:pt x="7" y="59"/>
                    </a:lnTo>
                    <a:lnTo>
                      <a:pt x="10" y="80"/>
                    </a:lnTo>
                    <a:lnTo>
                      <a:pt x="22" y="96"/>
                    </a:lnTo>
                    <a:lnTo>
                      <a:pt x="39" y="107"/>
                    </a:lnTo>
                    <a:lnTo>
                      <a:pt x="59" y="111"/>
                    </a:lnTo>
                    <a:lnTo>
                      <a:pt x="78" y="107"/>
                    </a:lnTo>
                    <a:lnTo>
                      <a:pt x="95" y="96"/>
                    </a:lnTo>
                    <a:lnTo>
                      <a:pt x="107" y="80"/>
                    </a:lnTo>
                    <a:lnTo>
                      <a:pt x="110" y="59"/>
                    </a:lnTo>
                    <a:lnTo>
                      <a:pt x="107" y="39"/>
                    </a:lnTo>
                    <a:lnTo>
                      <a:pt x="95" y="22"/>
                    </a:lnTo>
                    <a:lnTo>
                      <a:pt x="78" y="10"/>
                    </a:lnTo>
                    <a:lnTo>
                      <a:pt x="59" y="7"/>
                    </a:lnTo>
                    <a:close/>
                    <a:moveTo>
                      <a:pt x="59" y="0"/>
                    </a:moveTo>
                    <a:lnTo>
                      <a:pt x="74" y="3"/>
                    </a:lnTo>
                    <a:lnTo>
                      <a:pt x="88" y="7"/>
                    </a:lnTo>
                    <a:lnTo>
                      <a:pt x="100" y="18"/>
                    </a:lnTo>
                    <a:lnTo>
                      <a:pt x="110" y="29"/>
                    </a:lnTo>
                    <a:lnTo>
                      <a:pt x="116" y="42"/>
                    </a:lnTo>
                    <a:lnTo>
                      <a:pt x="117" y="58"/>
                    </a:lnTo>
                    <a:lnTo>
                      <a:pt x="116" y="74"/>
                    </a:lnTo>
                    <a:lnTo>
                      <a:pt x="110" y="88"/>
                    </a:lnTo>
                    <a:lnTo>
                      <a:pt x="100" y="100"/>
                    </a:lnTo>
                    <a:lnTo>
                      <a:pt x="88" y="109"/>
                    </a:lnTo>
                    <a:lnTo>
                      <a:pt x="74" y="114"/>
                    </a:lnTo>
                    <a:lnTo>
                      <a:pt x="58" y="117"/>
                    </a:lnTo>
                    <a:lnTo>
                      <a:pt x="42" y="114"/>
                    </a:lnTo>
                    <a:lnTo>
                      <a:pt x="29" y="110"/>
                    </a:lnTo>
                    <a:lnTo>
                      <a:pt x="16" y="100"/>
                    </a:lnTo>
                    <a:lnTo>
                      <a:pt x="7" y="88"/>
                    </a:lnTo>
                    <a:lnTo>
                      <a:pt x="1" y="75"/>
                    </a:lnTo>
                    <a:lnTo>
                      <a:pt x="0" y="59"/>
                    </a:lnTo>
                    <a:lnTo>
                      <a:pt x="1" y="44"/>
                    </a:lnTo>
                    <a:lnTo>
                      <a:pt x="7" y="29"/>
                    </a:lnTo>
                    <a:lnTo>
                      <a:pt x="17" y="18"/>
                    </a:lnTo>
                    <a:lnTo>
                      <a:pt x="29" y="9"/>
                    </a:lnTo>
                    <a:lnTo>
                      <a:pt x="43" y="3"/>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8"/>
              <p:cNvSpPr>
                <a:spLocks/>
              </p:cNvSpPr>
              <p:nvPr userDrawn="1"/>
            </p:nvSpPr>
            <p:spPr bwMode="auto">
              <a:xfrm>
                <a:off x="283" y="2430"/>
                <a:ext cx="523" cy="403"/>
              </a:xfrm>
              <a:custGeom>
                <a:avLst/>
                <a:gdLst>
                  <a:gd name="T0" fmla="*/ 0 w 1046"/>
                  <a:gd name="T1" fmla="*/ 0 h 807"/>
                  <a:gd name="T2" fmla="*/ 102 w 1046"/>
                  <a:gd name="T3" fmla="*/ 0 h 807"/>
                  <a:gd name="T4" fmla="*/ 274 w 1046"/>
                  <a:gd name="T5" fmla="*/ 619 h 807"/>
                  <a:gd name="T6" fmla="*/ 283 w 1046"/>
                  <a:gd name="T7" fmla="*/ 658 h 807"/>
                  <a:gd name="T8" fmla="*/ 289 w 1046"/>
                  <a:gd name="T9" fmla="*/ 700 h 807"/>
                  <a:gd name="T10" fmla="*/ 290 w 1046"/>
                  <a:gd name="T11" fmla="*/ 700 h 807"/>
                  <a:gd name="T12" fmla="*/ 293 w 1046"/>
                  <a:gd name="T13" fmla="*/ 678 h 807"/>
                  <a:gd name="T14" fmla="*/ 299 w 1046"/>
                  <a:gd name="T15" fmla="*/ 651 h 807"/>
                  <a:gd name="T16" fmla="*/ 308 w 1046"/>
                  <a:gd name="T17" fmla="*/ 619 h 807"/>
                  <a:gd name="T18" fmla="*/ 487 w 1046"/>
                  <a:gd name="T19" fmla="*/ 0 h 807"/>
                  <a:gd name="T20" fmla="*/ 578 w 1046"/>
                  <a:gd name="T21" fmla="*/ 0 h 807"/>
                  <a:gd name="T22" fmla="*/ 748 w 1046"/>
                  <a:gd name="T23" fmla="*/ 623 h 807"/>
                  <a:gd name="T24" fmla="*/ 755 w 1046"/>
                  <a:gd name="T25" fmla="*/ 660 h 807"/>
                  <a:gd name="T26" fmla="*/ 761 w 1046"/>
                  <a:gd name="T27" fmla="*/ 699 h 807"/>
                  <a:gd name="T28" fmla="*/ 764 w 1046"/>
                  <a:gd name="T29" fmla="*/ 699 h 807"/>
                  <a:gd name="T30" fmla="*/ 767 w 1046"/>
                  <a:gd name="T31" fmla="*/ 677 h 807"/>
                  <a:gd name="T32" fmla="*/ 771 w 1046"/>
                  <a:gd name="T33" fmla="*/ 651 h 807"/>
                  <a:gd name="T34" fmla="*/ 779 w 1046"/>
                  <a:gd name="T35" fmla="*/ 621 h 807"/>
                  <a:gd name="T36" fmla="*/ 943 w 1046"/>
                  <a:gd name="T37" fmla="*/ 0 h 807"/>
                  <a:gd name="T38" fmla="*/ 1046 w 1046"/>
                  <a:gd name="T39" fmla="*/ 0 h 807"/>
                  <a:gd name="T40" fmla="*/ 819 w 1046"/>
                  <a:gd name="T41" fmla="*/ 807 h 807"/>
                  <a:gd name="T42" fmla="*/ 708 w 1046"/>
                  <a:gd name="T43" fmla="*/ 807 h 807"/>
                  <a:gd name="T44" fmla="*/ 542 w 1046"/>
                  <a:gd name="T45" fmla="*/ 216 h 807"/>
                  <a:gd name="T46" fmla="*/ 533 w 1046"/>
                  <a:gd name="T47" fmla="*/ 177 h 807"/>
                  <a:gd name="T48" fmla="*/ 530 w 1046"/>
                  <a:gd name="T49" fmla="*/ 135 h 807"/>
                  <a:gd name="T50" fmla="*/ 527 w 1046"/>
                  <a:gd name="T51" fmla="*/ 135 h 807"/>
                  <a:gd name="T52" fmla="*/ 521 w 1046"/>
                  <a:gd name="T53" fmla="*/ 175 h 807"/>
                  <a:gd name="T54" fmla="*/ 511 w 1046"/>
                  <a:gd name="T55" fmla="*/ 216 h 807"/>
                  <a:gd name="T56" fmla="*/ 345 w 1046"/>
                  <a:gd name="T57" fmla="*/ 807 h 807"/>
                  <a:gd name="T58" fmla="*/ 235 w 1046"/>
                  <a:gd name="T59" fmla="*/ 807 h 807"/>
                  <a:gd name="T60" fmla="*/ 0 w 1046"/>
                  <a:gd name="T6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6" h="807">
                    <a:moveTo>
                      <a:pt x="0" y="0"/>
                    </a:moveTo>
                    <a:lnTo>
                      <a:pt x="102" y="0"/>
                    </a:lnTo>
                    <a:lnTo>
                      <a:pt x="274" y="619"/>
                    </a:lnTo>
                    <a:lnTo>
                      <a:pt x="283" y="658"/>
                    </a:lnTo>
                    <a:lnTo>
                      <a:pt x="289" y="700"/>
                    </a:lnTo>
                    <a:lnTo>
                      <a:pt x="290" y="700"/>
                    </a:lnTo>
                    <a:lnTo>
                      <a:pt x="293" y="678"/>
                    </a:lnTo>
                    <a:lnTo>
                      <a:pt x="299" y="651"/>
                    </a:lnTo>
                    <a:lnTo>
                      <a:pt x="308" y="619"/>
                    </a:lnTo>
                    <a:lnTo>
                      <a:pt x="487" y="0"/>
                    </a:lnTo>
                    <a:lnTo>
                      <a:pt x="578" y="0"/>
                    </a:lnTo>
                    <a:lnTo>
                      <a:pt x="748" y="623"/>
                    </a:lnTo>
                    <a:lnTo>
                      <a:pt x="755" y="660"/>
                    </a:lnTo>
                    <a:lnTo>
                      <a:pt x="761" y="699"/>
                    </a:lnTo>
                    <a:lnTo>
                      <a:pt x="764" y="699"/>
                    </a:lnTo>
                    <a:lnTo>
                      <a:pt x="767" y="677"/>
                    </a:lnTo>
                    <a:lnTo>
                      <a:pt x="771" y="651"/>
                    </a:lnTo>
                    <a:lnTo>
                      <a:pt x="779" y="621"/>
                    </a:lnTo>
                    <a:lnTo>
                      <a:pt x="943" y="0"/>
                    </a:lnTo>
                    <a:lnTo>
                      <a:pt x="1046" y="0"/>
                    </a:lnTo>
                    <a:lnTo>
                      <a:pt x="819" y="807"/>
                    </a:lnTo>
                    <a:lnTo>
                      <a:pt x="708" y="807"/>
                    </a:lnTo>
                    <a:lnTo>
                      <a:pt x="542" y="216"/>
                    </a:lnTo>
                    <a:lnTo>
                      <a:pt x="533" y="177"/>
                    </a:lnTo>
                    <a:lnTo>
                      <a:pt x="530" y="135"/>
                    </a:lnTo>
                    <a:lnTo>
                      <a:pt x="527" y="135"/>
                    </a:lnTo>
                    <a:lnTo>
                      <a:pt x="521" y="175"/>
                    </a:lnTo>
                    <a:lnTo>
                      <a:pt x="511" y="216"/>
                    </a:lnTo>
                    <a:lnTo>
                      <a:pt x="345" y="807"/>
                    </a:lnTo>
                    <a:lnTo>
                      <a:pt x="235" y="80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9"/>
              <p:cNvSpPr>
                <a:spLocks noEditPoints="1"/>
              </p:cNvSpPr>
              <p:nvPr userDrawn="1"/>
            </p:nvSpPr>
            <p:spPr bwMode="auto">
              <a:xfrm>
                <a:off x="830" y="2412"/>
                <a:ext cx="61" cy="421"/>
              </a:xfrm>
              <a:custGeom>
                <a:avLst/>
                <a:gdLst>
                  <a:gd name="T0" fmla="*/ 13 w 121"/>
                  <a:gd name="T1" fmla="*/ 266 h 843"/>
                  <a:gd name="T2" fmla="*/ 105 w 121"/>
                  <a:gd name="T3" fmla="*/ 266 h 843"/>
                  <a:gd name="T4" fmla="*/ 105 w 121"/>
                  <a:gd name="T5" fmla="*/ 843 h 843"/>
                  <a:gd name="T6" fmla="*/ 13 w 121"/>
                  <a:gd name="T7" fmla="*/ 843 h 843"/>
                  <a:gd name="T8" fmla="*/ 13 w 121"/>
                  <a:gd name="T9" fmla="*/ 266 h 843"/>
                  <a:gd name="T10" fmla="*/ 61 w 121"/>
                  <a:gd name="T11" fmla="*/ 0 h 843"/>
                  <a:gd name="T12" fmla="*/ 77 w 121"/>
                  <a:gd name="T13" fmla="*/ 2 h 843"/>
                  <a:gd name="T14" fmla="*/ 91 w 121"/>
                  <a:gd name="T15" fmla="*/ 7 h 843"/>
                  <a:gd name="T16" fmla="*/ 103 w 121"/>
                  <a:gd name="T17" fmla="*/ 17 h 843"/>
                  <a:gd name="T18" fmla="*/ 113 w 121"/>
                  <a:gd name="T19" fmla="*/ 30 h 843"/>
                  <a:gd name="T20" fmla="*/ 118 w 121"/>
                  <a:gd name="T21" fmla="*/ 44 h 843"/>
                  <a:gd name="T22" fmla="*/ 121 w 121"/>
                  <a:gd name="T23" fmla="*/ 59 h 843"/>
                  <a:gd name="T24" fmla="*/ 118 w 121"/>
                  <a:gd name="T25" fmla="*/ 75 h 843"/>
                  <a:gd name="T26" fmla="*/ 113 w 121"/>
                  <a:gd name="T27" fmla="*/ 90 h 843"/>
                  <a:gd name="T28" fmla="*/ 103 w 121"/>
                  <a:gd name="T29" fmla="*/ 103 h 843"/>
                  <a:gd name="T30" fmla="*/ 91 w 121"/>
                  <a:gd name="T31" fmla="*/ 113 h 843"/>
                  <a:gd name="T32" fmla="*/ 77 w 121"/>
                  <a:gd name="T33" fmla="*/ 119 h 843"/>
                  <a:gd name="T34" fmla="*/ 61 w 121"/>
                  <a:gd name="T35" fmla="*/ 120 h 843"/>
                  <a:gd name="T36" fmla="*/ 45 w 121"/>
                  <a:gd name="T37" fmla="*/ 119 h 843"/>
                  <a:gd name="T38" fmla="*/ 30 w 121"/>
                  <a:gd name="T39" fmla="*/ 113 h 843"/>
                  <a:gd name="T40" fmla="*/ 17 w 121"/>
                  <a:gd name="T41" fmla="*/ 103 h 843"/>
                  <a:gd name="T42" fmla="*/ 7 w 121"/>
                  <a:gd name="T43" fmla="*/ 91 h 843"/>
                  <a:gd name="T44" fmla="*/ 1 w 121"/>
                  <a:gd name="T45" fmla="*/ 77 h 843"/>
                  <a:gd name="T46" fmla="*/ 0 w 121"/>
                  <a:gd name="T47" fmla="*/ 59 h 843"/>
                  <a:gd name="T48" fmla="*/ 1 w 121"/>
                  <a:gd name="T49" fmla="*/ 44 h 843"/>
                  <a:gd name="T50" fmla="*/ 7 w 121"/>
                  <a:gd name="T51" fmla="*/ 30 h 843"/>
                  <a:gd name="T52" fmla="*/ 17 w 121"/>
                  <a:gd name="T53" fmla="*/ 17 h 843"/>
                  <a:gd name="T54" fmla="*/ 30 w 121"/>
                  <a:gd name="T55" fmla="*/ 7 h 843"/>
                  <a:gd name="T56" fmla="*/ 45 w 121"/>
                  <a:gd name="T57" fmla="*/ 2 h 843"/>
                  <a:gd name="T58" fmla="*/ 61 w 121"/>
                  <a:gd name="T59"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843">
                    <a:moveTo>
                      <a:pt x="13" y="266"/>
                    </a:moveTo>
                    <a:lnTo>
                      <a:pt x="105" y="266"/>
                    </a:lnTo>
                    <a:lnTo>
                      <a:pt x="105" y="843"/>
                    </a:lnTo>
                    <a:lnTo>
                      <a:pt x="13" y="843"/>
                    </a:lnTo>
                    <a:lnTo>
                      <a:pt x="13" y="266"/>
                    </a:lnTo>
                    <a:close/>
                    <a:moveTo>
                      <a:pt x="61" y="0"/>
                    </a:moveTo>
                    <a:lnTo>
                      <a:pt x="77" y="2"/>
                    </a:lnTo>
                    <a:lnTo>
                      <a:pt x="91" y="7"/>
                    </a:lnTo>
                    <a:lnTo>
                      <a:pt x="103" y="17"/>
                    </a:lnTo>
                    <a:lnTo>
                      <a:pt x="113" y="30"/>
                    </a:lnTo>
                    <a:lnTo>
                      <a:pt x="118" y="44"/>
                    </a:lnTo>
                    <a:lnTo>
                      <a:pt x="121" y="59"/>
                    </a:lnTo>
                    <a:lnTo>
                      <a:pt x="118" y="75"/>
                    </a:lnTo>
                    <a:lnTo>
                      <a:pt x="113" y="90"/>
                    </a:lnTo>
                    <a:lnTo>
                      <a:pt x="103" y="103"/>
                    </a:lnTo>
                    <a:lnTo>
                      <a:pt x="91" y="113"/>
                    </a:lnTo>
                    <a:lnTo>
                      <a:pt x="77" y="119"/>
                    </a:lnTo>
                    <a:lnTo>
                      <a:pt x="61" y="120"/>
                    </a:lnTo>
                    <a:lnTo>
                      <a:pt x="45" y="119"/>
                    </a:lnTo>
                    <a:lnTo>
                      <a:pt x="30" y="113"/>
                    </a:lnTo>
                    <a:lnTo>
                      <a:pt x="17" y="103"/>
                    </a:lnTo>
                    <a:lnTo>
                      <a:pt x="7" y="91"/>
                    </a:lnTo>
                    <a:lnTo>
                      <a:pt x="1" y="77"/>
                    </a:lnTo>
                    <a:lnTo>
                      <a:pt x="0" y="59"/>
                    </a:lnTo>
                    <a:lnTo>
                      <a:pt x="1" y="44"/>
                    </a:lnTo>
                    <a:lnTo>
                      <a:pt x="7" y="30"/>
                    </a:lnTo>
                    <a:lnTo>
                      <a:pt x="17" y="17"/>
                    </a:lnTo>
                    <a:lnTo>
                      <a:pt x="30" y="7"/>
                    </a:lnTo>
                    <a:lnTo>
                      <a:pt x="45" y="2"/>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10"/>
              <p:cNvSpPr>
                <a:spLocks/>
              </p:cNvSpPr>
              <p:nvPr userDrawn="1"/>
            </p:nvSpPr>
            <p:spPr bwMode="auto">
              <a:xfrm>
                <a:off x="953" y="2537"/>
                <a:ext cx="239" cy="296"/>
              </a:xfrm>
              <a:custGeom>
                <a:avLst/>
                <a:gdLst>
                  <a:gd name="T0" fmla="*/ 283 w 478"/>
                  <a:gd name="T1" fmla="*/ 0 h 591"/>
                  <a:gd name="T2" fmla="*/ 319 w 478"/>
                  <a:gd name="T3" fmla="*/ 3 h 591"/>
                  <a:gd name="T4" fmla="*/ 352 w 478"/>
                  <a:gd name="T5" fmla="*/ 10 h 591"/>
                  <a:gd name="T6" fmla="*/ 381 w 478"/>
                  <a:gd name="T7" fmla="*/ 23 h 591"/>
                  <a:gd name="T8" fmla="*/ 406 w 478"/>
                  <a:gd name="T9" fmla="*/ 40 h 591"/>
                  <a:gd name="T10" fmla="*/ 427 w 478"/>
                  <a:gd name="T11" fmla="*/ 62 h 591"/>
                  <a:gd name="T12" fmla="*/ 446 w 478"/>
                  <a:gd name="T13" fmla="*/ 89 h 591"/>
                  <a:gd name="T14" fmla="*/ 460 w 478"/>
                  <a:gd name="T15" fmla="*/ 120 h 591"/>
                  <a:gd name="T16" fmla="*/ 469 w 478"/>
                  <a:gd name="T17" fmla="*/ 156 h 591"/>
                  <a:gd name="T18" fmla="*/ 476 w 478"/>
                  <a:gd name="T19" fmla="*/ 195 h 591"/>
                  <a:gd name="T20" fmla="*/ 478 w 478"/>
                  <a:gd name="T21" fmla="*/ 238 h 591"/>
                  <a:gd name="T22" fmla="*/ 478 w 478"/>
                  <a:gd name="T23" fmla="*/ 591 h 591"/>
                  <a:gd name="T24" fmla="*/ 385 w 478"/>
                  <a:gd name="T25" fmla="*/ 591 h 591"/>
                  <a:gd name="T26" fmla="*/ 385 w 478"/>
                  <a:gd name="T27" fmla="*/ 263 h 591"/>
                  <a:gd name="T28" fmla="*/ 384 w 478"/>
                  <a:gd name="T29" fmla="*/ 219 h 591"/>
                  <a:gd name="T30" fmla="*/ 377 w 478"/>
                  <a:gd name="T31" fmla="*/ 182 h 591"/>
                  <a:gd name="T32" fmla="*/ 367 w 478"/>
                  <a:gd name="T33" fmla="*/ 150 h 591"/>
                  <a:gd name="T34" fmla="*/ 352 w 478"/>
                  <a:gd name="T35" fmla="*/ 125 h 591"/>
                  <a:gd name="T36" fmla="*/ 333 w 478"/>
                  <a:gd name="T37" fmla="*/ 105 h 591"/>
                  <a:gd name="T38" fmla="*/ 310 w 478"/>
                  <a:gd name="T39" fmla="*/ 91 h 591"/>
                  <a:gd name="T40" fmla="*/ 283 w 478"/>
                  <a:gd name="T41" fmla="*/ 82 h 591"/>
                  <a:gd name="T42" fmla="*/ 251 w 478"/>
                  <a:gd name="T43" fmla="*/ 79 h 591"/>
                  <a:gd name="T44" fmla="*/ 219 w 478"/>
                  <a:gd name="T45" fmla="*/ 82 h 591"/>
                  <a:gd name="T46" fmla="*/ 189 w 478"/>
                  <a:gd name="T47" fmla="*/ 92 h 591"/>
                  <a:gd name="T48" fmla="*/ 161 w 478"/>
                  <a:gd name="T49" fmla="*/ 108 h 591"/>
                  <a:gd name="T50" fmla="*/ 137 w 478"/>
                  <a:gd name="T51" fmla="*/ 131 h 591"/>
                  <a:gd name="T52" fmla="*/ 118 w 478"/>
                  <a:gd name="T53" fmla="*/ 159 h 591"/>
                  <a:gd name="T54" fmla="*/ 104 w 478"/>
                  <a:gd name="T55" fmla="*/ 189 h 591"/>
                  <a:gd name="T56" fmla="*/ 95 w 478"/>
                  <a:gd name="T57" fmla="*/ 224 h 591"/>
                  <a:gd name="T58" fmla="*/ 92 w 478"/>
                  <a:gd name="T59" fmla="*/ 263 h 591"/>
                  <a:gd name="T60" fmla="*/ 92 w 478"/>
                  <a:gd name="T61" fmla="*/ 591 h 591"/>
                  <a:gd name="T62" fmla="*/ 0 w 478"/>
                  <a:gd name="T63" fmla="*/ 591 h 591"/>
                  <a:gd name="T64" fmla="*/ 0 w 478"/>
                  <a:gd name="T65" fmla="*/ 14 h 591"/>
                  <a:gd name="T66" fmla="*/ 92 w 478"/>
                  <a:gd name="T67" fmla="*/ 14 h 591"/>
                  <a:gd name="T68" fmla="*/ 92 w 478"/>
                  <a:gd name="T69" fmla="*/ 110 h 591"/>
                  <a:gd name="T70" fmla="*/ 93 w 478"/>
                  <a:gd name="T71" fmla="*/ 110 h 591"/>
                  <a:gd name="T72" fmla="*/ 118 w 478"/>
                  <a:gd name="T73" fmla="*/ 76 h 591"/>
                  <a:gd name="T74" fmla="*/ 144 w 478"/>
                  <a:gd name="T75" fmla="*/ 49 h 591"/>
                  <a:gd name="T76" fmla="*/ 174 w 478"/>
                  <a:gd name="T77" fmla="*/ 27 h 591"/>
                  <a:gd name="T78" fmla="*/ 206 w 478"/>
                  <a:gd name="T79" fmla="*/ 13 h 591"/>
                  <a:gd name="T80" fmla="*/ 244 w 478"/>
                  <a:gd name="T81" fmla="*/ 4 h 591"/>
                  <a:gd name="T82" fmla="*/ 283 w 478"/>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8" h="591">
                    <a:moveTo>
                      <a:pt x="283" y="0"/>
                    </a:moveTo>
                    <a:lnTo>
                      <a:pt x="319" y="3"/>
                    </a:lnTo>
                    <a:lnTo>
                      <a:pt x="352" y="10"/>
                    </a:lnTo>
                    <a:lnTo>
                      <a:pt x="381" y="23"/>
                    </a:lnTo>
                    <a:lnTo>
                      <a:pt x="406" y="40"/>
                    </a:lnTo>
                    <a:lnTo>
                      <a:pt x="427" y="62"/>
                    </a:lnTo>
                    <a:lnTo>
                      <a:pt x="446" y="89"/>
                    </a:lnTo>
                    <a:lnTo>
                      <a:pt x="460" y="120"/>
                    </a:lnTo>
                    <a:lnTo>
                      <a:pt x="469" y="156"/>
                    </a:lnTo>
                    <a:lnTo>
                      <a:pt x="476" y="195"/>
                    </a:lnTo>
                    <a:lnTo>
                      <a:pt x="478" y="238"/>
                    </a:lnTo>
                    <a:lnTo>
                      <a:pt x="478" y="591"/>
                    </a:lnTo>
                    <a:lnTo>
                      <a:pt x="385" y="591"/>
                    </a:lnTo>
                    <a:lnTo>
                      <a:pt x="385" y="263"/>
                    </a:lnTo>
                    <a:lnTo>
                      <a:pt x="384" y="219"/>
                    </a:lnTo>
                    <a:lnTo>
                      <a:pt x="377" y="182"/>
                    </a:lnTo>
                    <a:lnTo>
                      <a:pt x="367" y="150"/>
                    </a:lnTo>
                    <a:lnTo>
                      <a:pt x="352" y="125"/>
                    </a:lnTo>
                    <a:lnTo>
                      <a:pt x="333" y="105"/>
                    </a:lnTo>
                    <a:lnTo>
                      <a:pt x="310" y="91"/>
                    </a:lnTo>
                    <a:lnTo>
                      <a:pt x="283" y="82"/>
                    </a:lnTo>
                    <a:lnTo>
                      <a:pt x="251" y="79"/>
                    </a:lnTo>
                    <a:lnTo>
                      <a:pt x="219" y="82"/>
                    </a:lnTo>
                    <a:lnTo>
                      <a:pt x="189" y="92"/>
                    </a:lnTo>
                    <a:lnTo>
                      <a:pt x="161" y="108"/>
                    </a:lnTo>
                    <a:lnTo>
                      <a:pt x="137" y="131"/>
                    </a:lnTo>
                    <a:lnTo>
                      <a:pt x="118" y="159"/>
                    </a:lnTo>
                    <a:lnTo>
                      <a:pt x="104" y="189"/>
                    </a:lnTo>
                    <a:lnTo>
                      <a:pt x="95" y="224"/>
                    </a:lnTo>
                    <a:lnTo>
                      <a:pt x="92" y="263"/>
                    </a:lnTo>
                    <a:lnTo>
                      <a:pt x="92" y="591"/>
                    </a:lnTo>
                    <a:lnTo>
                      <a:pt x="0" y="591"/>
                    </a:lnTo>
                    <a:lnTo>
                      <a:pt x="0" y="14"/>
                    </a:lnTo>
                    <a:lnTo>
                      <a:pt x="92" y="14"/>
                    </a:lnTo>
                    <a:lnTo>
                      <a:pt x="92" y="110"/>
                    </a:lnTo>
                    <a:lnTo>
                      <a:pt x="93" y="110"/>
                    </a:lnTo>
                    <a:lnTo>
                      <a:pt x="118" y="76"/>
                    </a:lnTo>
                    <a:lnTo>
                      <a:pt x="144" y="49"/>
                    </a:lnTo>
                    <a:lnTo>
                      <a:pt x="174" y="27"/>
                    </a:lnTo>
                    <a:lnTo>
                      <a:pt x="206" y="13"/>
                    </a:lnTo>
                    <a:lnTo>
                      <a:pt x="244" y="4"/>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11"/>
              <p:cNvSpPr>
                <a:spLocks noEditPoints="1"/>
              </p:cNvSpPr>
              <p:nvPr userDrawn="1"/>
            </p:nvSpPr>
            <p:spPr bwMode="auto">
              <a:xfrm>
                <a:off x="1234" y="2407"/>
                <a:ext cx="265" cy="433"/>
              </a:xfrm>
              <a:custGeom>
                <a:avLst/>
                <a:gdLst>
                  <a:gd name="T0" fmla="*/ 242 w 530"/>
                  <a:gd name="T1" fmla="*/ 344 h 867"/>
                  <a:gd name="T2" fmla="*/ 187 w 530"/>
                  <a:gd name="T3" fmla="*/ 363 h 867"/>
                  <a:gd name="T4" fmla="*/ 143 w 530"/>
                  <a:gd name="T5" fmla="*/ 403 h 867"/>
                  <a:gd name="T6" fmla="*/ 111 w 530"/>
                  <a:gd name="T7" fmla="*/ 460 h 867"/>
                  <a:gd name="T8" fmla="*/ 96 w 530"/>
                  <a:gd name="T9" fmla="*/ 532 h 867"/>
                  <a:gd name="T10" fmla="*/ 96 w 530"/>
                  <a:gd name="T11" fmla="*/ 613 h 867"/>
                  <a:gd name="T12" fmla="*/ 112 w 530"/>
                  <a:gd name="T13" fmla="*/ 682 h 867"/>
                  <a:gd name="T14" fmla="*/ 144 w 530"/>
                  <a:gd name="T15" fmla="*/ 736 h 867"/>
                  <a:gd name="T16" fmla="*/ 198 w 530"/>
                  <a:gd name="T17" fmla="*/ 775 h 867"/>
                  <a:gd name="T18" fmla="*/ 264 w 530"/>
                  <a:gd name="T19" fmla="*/ 788 h 867"/>
                  <a:gd name="T20" fmla="*/ 336 w 530"/>
                  <a:gd name="T21" fmla="*/ 774 h 867"/>
                  <a:gd name="T22" fmla="*/ 393 w 530"/>
                  <a:gd name="T23" fmla="*/ 730 h 867"/>
                  <a:gd name="T24" fmla="*/ 427 w 530"/>
                  <a:gd name="T25" fmla="*/ 668 h 867"/>
                  <a:gd name="T26" fmla="*/ 439 w 530"/>
                  <a:gd name="T27" fmla="*/ 593 h 867"/>
                  <a:gd name="T28" fmla="*/ 436 w 530"/>
                  <a:gd name="T29" fmla="*/ 474 h 867"/>
                  <a:gd name="T30" fmla="*/ 413 w 530"/>
                  <a:gd name="T31" fmla="*/ 416 h 867"/>
                  <a:gd name="T32" fmla="*/ 368 w 530"/>
                  <a:gd name="T33" fmla="*/ 369 h 867"/>
                  <a:gd name="T34" fmla="*/ 309 w 530"/>
                  <a:gd name="T35" fmla="*/ 344 h 867"/>
                  <a:gd name="T36" fmla="*/ 439 w 530"/>
                  <a:gd name="T37" fmla="*/ 0 h 867"/>
                  <a:gd name="T38" fmla="*/ 530 w 530"/>
                  <a:gd name="T39" fmla="*/ 853 h 867"/>
                  <a:gd name="T40" fmla="*/ 439 w 530"/>
                  <a:gd name="T41" fmla="*/ 755 h 867"/>
                  <a:gd name="T42" fmla="*/ 413 w 530"/>
                  <a:gd name="T43" fmla="*/ 789 h 867"/>
                  <a:gd name="T44" fmla="*/ 355 w 530"/>
                  <a:gd name="T45" fmla="*/ 839 h 867"/>
                  <a:gd name="T46" fmla="*/ 281 w 530"/>
                  <a:gd name="T47" fmla="*/ 863 h 867"/>
                  <a:gd name="T48" fmla="*/ 198 w 530"/>
                  <a:gd name="T49" fmla="*/ 865 h 867"/>
                  <a:gd name="T50" fmla="*/ 125 w 530"/>
                  <a:gd name="T51" fmla="*/ 840 h 867"/>
                  <a:gd name="T52" fmla="*/ 68 w 530"/>
                  <a:gd name="T53" fmla="*/ 791 h 867"/>
                  <a:gd name="T54" fmla="*/ 24 w 530"/>
                  <a:gd name="T55" fmla="*/ 720 h 867"/>
                  <a:gd name="T56" fmla="*/ 3 w 530"/>
                  <a:gd name="T57" fmla="*/ 630 h 867"/>
                  <a:gd name="T58" fmla="*/ 3 w 530"/>
                  <a:gd name="T59" fmla="*/ 523 h 867"/>
                  <a:gd name="T60" fmla="*/ 26 w 530"/>
                  <a:gd name="T61" fmla="*/ 427 h 867"/>
                  <a:gd name="T62" fmla="*/ 72 w 530"/>
                  <a:gd name="T63" fmla="*/ 348 h 867"/>
                  <a:gd name="T64" fmla="*/ 137 w 530"/>
                  <a:gd name="T65" fmla="*/ 294 h 867"/>
                  <a:gd name="T66" fmla="*/ 218 w 530"/>
                  <a:gd name="T67" fmla="*/ 266 h 867"/>
                  <a:gd name="T68" fmla="*/ 302 w 530"/>
                  <a:gd name="T69" fmla="*/ 265 h 867"/>
                  <a:gd name="T70" fmla="*/ 365 w 530"/>
                  <a:gd name="T71" fmla="*/ 286 h 867"/>
                  <a:gd name="T72" fmla="*/ 416 w 530"/>
                  <a:gd name="T73" fmla="*/ 327 h 867"/>
                  <a:gd name="T74" fmla="*/ 439 w 530"/>
                  <a:gd name="T75" fmla="*/ 35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0" h="867">
                    <a:moveTo>
                      <a:pt x="276" y="341"/>
                    </a:moveTo>
                    <a:lnTo>
                      <a:pt x="242" y="344"/>
                    </a:lnTo>
                    <a:lnTo>
                      <a:pt x="213" y="351"/>
                    </a:lnTo>
                    <a:lnTo>
                      <a:pt x="187" y="363"/>
                    </a:lnTo>
                    <a:lnTo>
                      <a:pt x="163" y="380"/>
                    </a:lnTo>
                    <a:lnTo>
                      <a:pt x="143" y="403"/>
                    </a:lnTo>
                    <a:lnTo>
                      <a:pt x="125" y="429"/>
                    </a:lnTo>
                    <a:lnTo>
                      <a:pt x="111" y="460"/>
                    </a:lnTo>
                    <a:lnTo>
                      <a:pt x="102" y="494"/>
                    </a:lnTo>
                    <a:lnTo>
                      <a:pt x="96" y="532"/>
                    </a:lnTo>
                    <a:lnTo>
                      <a:pt x="94" y="574"/>
                    </a:lnTo>
                    <a:lnTo>
                      <a:pt x="96" y="613"/>
                    </a:lnTo>
                    <a:lnTo>
                      <a:pt x="102" y="649"/>
                    </a:lnTo>
                    <a:lnTo>
                      <a:pt x="112" y="682"/>
                    </a:lnTo>
                    <a:lnTo>
                      <a:pt x="127" y="710"/>
                    </a:lnTo>
                    <a:lnTo>
                      <a:pt x="144" y="736"/>
                    </a:lnTo>
                    <a:lnTo>
                      <a:pt x="169" y="759"/>
                    </a:lnTo>
                    <a:lnTo>
                      <a:pt x="198" y="775"/>
                    </a:lnTo>
                    <a:lnTo>
                      <a:pt x="229" y="785"/>
                    </a:lnTo>
                    <a:lnTo>
                      <a:pt x="264" y="788"/>
                    </a:lnTo>
                    <a:lnTo>
                      <a:pt x="302" y="785"/>
                    </a:lnTo>
                    <a:lnTo>
                      <a:pt x="336" y="774"/>
                    </a:lnTo>
                    <a:lnTo>
                      <a:pt x="367" y="756"/>
                    </a:lnTo>
                    <a:lnTo>
                      <a:pt x="393" y="730"/>
                    </a:lnTo>
                    <a:lnTo>
                      <a:pt x="413" y="701"/>
                    </a:lnTo>
                    <a:lnTo>
                      <a:pt x="427" y="668"/>
                    </a:lnTo>
                    <a:lnTo>
                      <a:pt x="436" y="632"/>
                    </a:lnTo>
                    <a:lnTo>
                      <a:pt x="439" y="593"/>
                    </a:lnTo>
                    <a:lnTo>
                      <a:pt x="439" y="507"/>
                    </a:lnTo>
                    <a:lnTo>
                      <a:pt x="436" y="474"/>
                    </a:lnTo>
                    <a:lnTo>
                      <a:pt x="427" y="444"/>
                    </a:lnTo>
                    <a:lnTo>
                      <a:pt x="413" y="416"/>
                    </a:lnTo>
                    <a:lnTo>
                      <a:pt x="394" y="390"/>
                    </a:lnTo>
                    <a:lnTo>
                      <a:pt x="368" y="369"/>
                    </a:lnTo>
                    <a:lnTo>
                      <a:pt x="341" y="354"/>
                    </a:lnTo>
                    <a:lnTo>
                      <a:pt x="309" y="344"/>
                    </a:lnTo>
                    <a:lnTo>
                      <a:pt x="276" y="341"/>
                    </a:lnTo>
                    <a:close/>
                    <a:moveTo>
                      <a:pt x="439" y="0"/>
                    </a:moveTo>
                    <a:lnTo>
                      <a:pt x="530" y="0"/>
                    </a:lnTo>
                    <a:lnTo>
                      <a:pt x="530" y="853"/>
                    </a:lnTo>
                    <a:lnTo>
                      <a:pt x="439" y="853"/>
                    </a:lnTo>
                    <a:lnTo>
                      <a:pt x="439" y="755"/>
                    </a:lnTo>
                    <a:lnTo>
                      <a:pt x="436" y="755"/>
                    </a:lnTo>
                    <a:lnTo>
                      <a:pt x="413" y="789"/>
                    </a:lnTo>
                    <a:lnTo>
                      <a:pt x="385" y="817"/>
                    </a:lnTo>
                    <a:lnTo>
                      <a:pt x="355" y="839"/>
                    </a:lnTo>
                    <a:lnTo>
                      <a:pt x="319" y="854"/>
                    </a:lnTo>
                    <a:lnTo>
                      <a:pt x="281" y="863"/>
                    </a:lnTo>
                    <a:lnTo>
                      <a:pt x="238" y="867"/>
                    </a:lnTo>
                    <a:lnTo>
                      <a:pt x="198" y="865"/>
                    </a:lnTo>
                    <a:lnTo>
                      <a:pt x="160" y="854"/>
                    </a:lnTo>
                    <a:lnTo>
                      <a:pt x="125" y="840"/>
                    </a:lnTo>
                    <a:lnTo>
                      <a:pt x="95" y="818"/>
                    </a:lnTo>
                    <a:lnTo>
                      <a:pt x="68" y="791"/>
                    </a:lnTo>
                    <a:lnTo>
                      <a:pt x="43" y="758"/>
                    </a:lnTo>
                    <a:lnTo>
                      <a:pt x="24" y="720"/>
                    </a:lnTo>
                    <a:lnTo>
                      <a:pt x="10" y="678"/>
                    </a:lnTo>
                    <a:lnTo>
                      <a:pt x="3" y="630"/>
                    </a:lnTo>
                    <a:lnTo>
                      <a:pt x="0" y="578"/>
                    </a:lnTo>
                    <a:lnTo>
                      <a:pt x="3" y="523"/>
                    </a:lnTo>
                    <a:lnTo>
                      <a:pt x="11" y="473"/>
                    </a:lnTo>
                    <a:lnTo>
                      <a:pt x="26" y="427"/>
                    </a:lnTo>
                    <a:lnTo>
                      <a:pt x="46" y="385"/>
                    </a:lnTo>
                    <a:lnTo>
                      <a:pt x="72" y="348"/>
                    </a:lnTo>
                    <a:lnTo>
                      <a:pt x="102" y="318"/>
                    </a:lnTo>
                    <a:lnTo>
                      <a:pt x="137" y="294"/>
                    </a:lnTo>
                    <a:lnTo>
                      <a:pt x="176" y="276"/>
                    </a:lnTo>
                    <a:lnTo>
                      <a:pt x="218" y="266"/>
                    </a:lnTo>
                    <a:lnTo>
                      <a:pt x="264" y="262"/>
                    </a:lnTo>
                    <a:lnTo>
                      <a:pt x="302" y="265"/>
                    </a:lnTo>
                    <a:lnTo>
                      <a:pt x="335" y="273"/>
                    </a:lnTo>
                    <a:lnTo>
                      <a:pt x="365" y="286"/>
                    </a:lnTo>
                    <a:lnTo>
                      <a:pt x="393" y="304"/>
                    </a:lnTo>
                    <a:lnTo>
                      <a:pt x="416" y="327"/>
                    </a:lnTo>
                    <a:lnTo>
                      <a:pt x="436" y="356"/>
                    </a:lnTo>
                    <a:lnTo>
                      <a:pt x="439" y="356"/>
                    </a:lnTo>
                    <a:lnTo>
                      <a:pt x="4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12"/>
              <p:cNvSpPr>
                <a:spLocks noEditPoints="1"/>
              </p:cNvSpPr>
              <p:nvPr userDrawn="1"/>
            </p:nvSpPr>
            <p:spPr bwMode="auto">
              <a:xfrm>
                <a:off x="1548" y="2537"/>
                <a:ext cx="284" cy="303"/>
              </a:xfrm>
              <a:custGeom>
                <a:avLst/>
                <a:gdLst>
                  <a:gd name="T0" fmla="*/ 247 w 568"/>
                  <a:gd name="T1" fmla="*/ 82 h 605"/>
                  <a:gd name="T2" fmla="*/ 177 w 568"/>
                  <a:gd name="T3" fmla="*/ 111 h 605"/>
                  <a:gd name="T4" fmla="*/ 130 w 568"/>
                  <a:gd name="T5" fmla="*/ 162 h 605"/>
                  <a:gd name="T6" fmla="*/ 104 w 568"/>
                  <a:gd name="T7" fmla="*/ 225 h 605"/>
                  <a:gd name="T8" fmla="*/ 95 w 568"/>
                  <a:gd name="T9" fmla="*/ 306 h 605"/>
                  <a:gd name="T10" fmla="*/ 104 w 568"/>
                  <a:gd name="T11" fmla="*/ 381 h 605"/>
                  <a:gd name="T12" fmla="*/ 128 w 568"/>
                  <a:gd name="T13" fmla="*/ 442 h 605"/>
                  <a:gd name="T14" fmla="*/ 170 w 568"/>
                  <a:gd name="T15" fmla="*/ 488 h 605"/>
                  <a:gd name="T16" fmla="*/ 222 w 568"/>
                  <a:gd name="T17" fmla="*/ 517 h 605"/>
                  <a:gd name="T18" fmla="*/ 287 w 568"/>
                  <a:gd name="T19" fmla="*/ 526 h 605"/>
                  <a:gd name="T20" fmla="*/ 354 w 568"/>
                  <a:gd name="T21" fmla="*/ 517 h 605"/>
                  <a:gd name="T22" fmla="*/ 406 w 568"/>
                  <a:gd name="T23" fmla="*/ 488 h 605"/>
                  <a:gd name="T24" fmla="*/ 443 w 568"/>
                  <a:gd name="T25" fmla="*/ 442 h 605"/>
                  <a:gd name="T26" fmla="*/ 465 w 568"/>
                  <a:gd name="T27" fmla="*/ 381 h 605"/>
                  <a:gd name="T28" fmla="*/ 474 w 568"/>
                  <a:gd name="T29" fmla="*/ 303 h 605"/>
                  <a:gd name="T30" fmla="*/ 465 w 568"/>
                  <a:gd name="T31" fmla="*/ 224 h 605"/>
                  <a:gd name="T32" fmla="*/ 440 w 568"/>
                  <a:gd name="T33" fmla="*/ 160 h 605"/>
                  <a:gd name="T34" fmla="*/ 401 w 568"/>
                  <a:gd name="T35" fmla="*/ 115 h 605"/>
                  <a:gd name="T36" fmla="*/ 351 w 568"/>
                  <a:gd name="T37" fmla="*/ 88 h 605"/>
                  <a:gd name="T38" fmla="*/ 287 w 568"/>
                  <a:gd name="T39" fmla="*/ 79 h 605"/>
                  <a:gd name="T40" fmla="*/ 344 w 568"/>
                  <a:gd name="T41" fmla="*/ 4 h 605"/>
                  <a:gd name="T42" fmla="*/ 429 w 568"/>
                  <a:gd name="T43" fmla="*/ 29 h 605"/>
                  <a:gd name="T44" fmla="*/ 495 w 568"/>
                  <a:gd name="T45" fmla="*/ 81 h 605"/>
                  <a:gd name="T46" fmla="*/ 542 w 568"/>
                  <a:gd name="T47" fmla="*/ 154 h 605"/>
                  <a:gd name="T48" fmla="*/ 565 w 568"/>
                  <a:gd name="T49" fmla="*/ 247 h 605"/>
                  <a:gd name="T50" fmla="*/ 565 w 568"/>
                  <a:gd name="T51" fmla="*/ 354 h 605"/>
                  <a:gd name="T52" fmla="*/ 540 w 568"/>
                  <a:gd name="T53" fmla="*/ 446 h 605"/>
                  <a:gd name="T54" fmla="*/ 489 w 568"/>
                  <a:gd name="T55" fmla="*/ 522 h 605"/>
                  <a:gd name="T56" fmla="*/ 419 w 568"/>
                  <a:gd name="T57" fmla="*/ 575 h 605"/>
                  <a:gd name="T58" fmla="*/ 331 w 568"/>
                  <a:gd name="T59" fmla="*/ 601 h 605"/>
                  <a:gd name="T60" fmla="*/ 231 w 568"/>
                  <a:gd name="T61" fmla="*/ 601 h 605"/>
                  <a:gd name="T62" fmla="*/ 144 w 568"/>
                  <a:gd name="T63" fmla="*/ 575 h 605"/>
                  <a:gd name="T64" fmla="*/ 75 w 568"/>
                  <a:gd name="T65" fmla="*/ 522 h 605"/>
                  <a:gd name="T66" fmla="*/ 27 w 568"/>
                  <a:gd name="T67" fmla="*/ 449 h 605"/>
                  <a:gd name="T68" fmla="*/ 4 w 568"/>
                  <a:gd name="T69" fmla="*/ 360 h 605"/>
                  <a:gd name="T70" fmla="*/ 3 w 568"/>
                  <a:gd name="T71" fmla="*/ 261 h 605"/>
                  <a:gd name="T72" fmla="*/ 21 w 568"/>
                  <a:gd name="T73" fmla="*/ 176 h 605"/>
                  <a:gd name="T74" fmla="*/ 59 w 568"/>
                  <a:gd name="T75" fmla="*/ 107 h 605"/>
                  <a:gd name="T76" fmla="*/ 118 w 568"/>
                  <a:gd name="T77" fmla="*/ 49 h 605"/>
                  <a:gd name="T78" fmla="*/ 198 w 568"/>
                  <a:gd name="T79" fmla="*/ 13 h 605"/>
                  <a:gd name="T80" fmla="*/ 294 w 568"/>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605">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5"/>
                    </a:lnTo>
                    <a:lnTo>
                      <a:pt x="128" y="442"/>
                    </a:lnTo>
                    <a:lnTo>
                      <a:pt x="147" y="468"/>
                    </a:lnTo>
                    <a:lnTo>
                      <a:pt x="170" y="488"/>
                    </a:lnTo>
                    <a:lnTo>
                      <a:pt x="195" y="506"/>
                    </a:lnTo>
                    <a:lnTo>
                      <a:pt x="222" y="517"/>
                    </a:lnTo>
                    <a:lnTo>
                      <a:pt x="254" y="525"/>
                    </a:lnTo>
                    <a:lnTo>
                      <a:pt x="287" y="526"/>
                    </a:lnTo>
                    <a:lnTo>
                      <a:pt x="322" y="523"/>
                    </a:lnTo>
                    <a:lnTo>
                      <a:pt x="354" y="517"/>
                    </a:lnTo>
                    <a:lnTo>
                      <a:pt x="381" y="504"/>
                    </a:lnTo>
                    <a:lnTo>
                      <a:pt x="406" y="488"/>
                    </a:lnTo>
                    <a:lnTo>
                      <a:pt x="426" y="467"/>
                    </a:lnTo>
                    <a:lnTo>
                      <a:pt x="443" y="442"/>
                    </a:lnTo>
                    <a:lnTo>
                      <a:pt x="456" y="413"/>
                    </a:lnTo>
                    <a:lnTo>
                      <a:pt x="465" y="381"/>
                    </a:lnTo>
                    <a:lnTo>
                      <a:pt x="471" y="344"/>
                    </a:lnTo>
                    <a:lnTo>
                      <a:pt x="474" y="303"/>
                    </a:lnTo>
                    <a:lnTo>
                      <a:pt x="471" y="261"/>
                    </a:lnTo>
                    <a:lnTo>
                      <a:pt x="465" y="224"/>
                    </a:lnTo>
                    <a:lnTo>
                      <a:pt x="455" y="189"/>
                    </a:lnTo>
                    <a:lnTo>
                      <a:pt x="440" y="160"/>
                    </a:lnTo>
                    <a:lnTo>
                      <a:pt x="423" y="136"/>
                    </a:lnTo>
                    <a:lnTo>
                      <a:pt x="401" y="115"/>
                    </a:lnTo>
                    <a:lnTo>
                      <a:pt x="378" y="99"/>
                    </a:lnTo>
                    <a:lnTo>
                      <a:pt x="351" y="88"/>
                    </a:lnTo>
                    <a:lnTo>
                      <a:pt x="320" y="82"/>
                    </a:lnTo>
                    <a:lnTo>
                      <a:pt x="287" y="79"/>
                    </a:lnTo>
                    <a:close/>
                    <a:moveTo>
                      <a:pt x="294" y="0"/>
                    </a:moveTo>
                    <a:lnTo>
                      <a:pt x="344" y="4"/>
                    </a:lnTo>
                    <a:lnTo>
                      <a:pt x="388" y="13"/>
                    </a:lnTo>
                    <a:lnTo>
                      <a:pt x="429" y="29"/>
                    </a:lnTo>
                    <a:lnTo>
                      <a:pt x="463" y="52"/>
                    </a:lnTo>
                    <a:lnTo>
                      <a:pt x="495" y="81"/>
                    </a:lnTo>
                    <a:lnTo>
                      <a:pt x="521" y="115"/>
                    </a:lnTo>
                    <a:lnTo>
                      <a:pt x="542" y="154"/>
                    </a:lnTo>
                    <a:lnTo>
                      <a:pt x="556" y="198"/>
                    </a:lnTo>
                    <a:lnTo>
                      <a:pt x="565" y="247"/>
                    </a:lnTo>
                    <a:lnTo>
                      <a:pt x="568" y="300"/>
                    </a:lnTo>
                    <a:lnTo>
                      <a:pt x="565" y="354"/>
                    </a:lnTo>
                    <a:lnTo>
                      <a:pt x="555" y="402"/>
                    </a:lnTo>
                    <a:lnTo>
                      <a:pt x="540" y="446"/>
                    </a:lnTo>
                    <a:lnTo>
                      <a:pt x="518" y="485"/>
                    </a:lnTo>
                    <a:lnTo>
                      <a:pt x="489" y="522"/>
                    </a:lnTo>
                    <a:lnTo>
                      <a:pt x="456" y="552"/>
                    </a:lnTo>
                    <a:lnTo>
                      <a:pt x="419" y="575"/>
                    </a:lnTo>
                    <a:lnTo>
                      <a:pt x="377" y="591"/>
                    </a:lnTo>
                    <a:lnTo>
                      <a:pt x="331" y="601"/>
                    </a:lnTo>
                    <a:lnTo>
                      <a:pt x="280" y="605"/>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40"/>
                    </a:lnTo>
                    <a:lnTo>
                      <a:pt x="59" y="107"/>
                    </a:lnTo>
                    <a:lnTo>
                      <a:pt x="85" y="76"/>
                    </a:lnTo>
                    <a:lnTo>
                      <a:pt x="118" y="49"/>
                    </a:lnTo>
                    <a:lnTo>
                      <a:pt x="156" y="29"/>
                    </a:lnTo>
                    <a:lnTo>
                      <a:pt x="198" y="13"/>
                    </a:lnTo>
                    <a:lnTo>
                      <a:pt x="244" y="4"/>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13"/>
              <p:cNvSpPr>
                <a:spLocks/>
              </p:cNvSpPr>
              <p:nvPr userDrawn="1"/>
            </p:nvSpPr>
            <p:spPr bwMode="auto">
              <a:xfrm>
                <a:off x="1840" y="2545"/>
                <a:ext cx="403" cy="288"/>
              </a:xfrm>
              <a:custGeom>
                <a:avLst/>
                <a:gdLst>
                  <a:gd name="T0" fmla="*/ 0 w 805"/>
                  <a:gd name="T1" fmla="*/ 0 h 577"/>
                  <a:gd name="T2" fmla="*/ 97 w 805"/>
                  <a:gd name="T3" fmla="*/ 0 h 577"/>
                  <a:gd name="T4" fmla="*/ 215 w 805"/>
                  <a:gd name="T5" fmla="*/ 434 h 577"/>
                  <a:gd name="T6" fmla="*/ 219 w 805"/>
                  <a:gd name="T7" fmla="*/ 458 h 577"/>
                  <a:gd name="T8" fmla="*/ 224 w 805"/>
                  <a:gd name="T9" fmla="*/ 486 h 577"/>
                  <a:gd name="T10" fmla="*/ 228 w 805"/>
                  <a:gd name="T11" fmla="*/ 486 h 577"/>
                  <a:gd name="T12" fmla="*/ 231 w 805"/>
                  <a:gd name="T13" fmla="*/ 460 h 577"/>
                  <a:gd name="T14" fmla="*/ 238 w 805"/>
                  <a:gd name="T15" fmla="*/ 432 h 577"/>
                  <a:gd name="T16" fmla="*/ 371 w 805"/>
                  <a:gd name="T17" fmla="*/ 0 h 577"/>
                  <a:gd name="T18" fmla="*/ 455 w 805"/>
                  <a:gd name="T19" fmla="*/ 0 h 577"/>
                  <a:gd name="T20" fmla="*/ 575 w 805"/>
                  <a:gd name="T21" fmla="*/ 435 h 577"/>
                  <a:gd name="T22" fmla="*/ 579 w 805"/>
                  <a:gd name="T23" fmla="*/ 458 h 577"/>
                  <a:gd name="T24" fmla="*/ 582 w 805"/>
                  <a:gd name="T25" fmla="*/ 487 h 577"/>
                  <a:gd name="T26" fmla="*/ 586 w 805"/>
                  <a:gd name="T27" fmla="*/ 487 h 577"/>
                  <a:gd name="T28" fmla="*/ 589 w 805"/>
                  <a:gd name="T29" fmla="*/ 463 h 577"/>
                  <a:gd name="T30" fmla="*/ 597 w 805"/>
                  <a:gd name="T31" fmla="*/ 435 h 577"/>
                  <a:gd name="T32" fmla="*/ 714 w 805"/>
                  <a:gd name="T33" fmla="*/ 0 h 577"/>
                  <a:gd name="T34" fmla="*/ 805 w 805"/>
                  <a:gd name="T35" fmla="*/ 0 h 577"/>
                  <a:gd name="T36" fmla="*/ 633 w 805"/>
                  <a:gd name="T37" fmla="*/ 577 h 577"/>
                  <a:gd name="T38" fmla="*/ 536 w 805"/>
                  <a:gd name="T39" fmla="*/ 577 h 577"/>
                  <a:gd name="T40" fmla="*/ 417 w 805"/>
                  <a:gd name="T41" fmla="*/ 165 h 577"/>
                  <a:gd name="T42" fmla="*/ 413 w 805"/>
                  <a:gd name="T43" fmla="*/ 140 h 577"/>
                  <a:gd name="T44" fmla="*/ 409 w 805"/>
                  <a:gd name="T45" fmla="*/ 111 h 577"/>
                  <a:gd name="T46" fmla="*/ 406 w 805"/>
                  <a:gd name="T47" fmla="*/ 111 h 577"/>
                  <a:gd name="T48" fmla="*/ 403 w 805"/>
                  <a:gd name="T49" fmla="*/ 135 h 577"/>
                  <a:gd name="T50" fmla="*/ 394 w 805"/>
                  <a:gd name="T51" fmla="*/ 164 h 577"/>
                  <a:gd name="T52" fmla="*/ 266 w 805"/>
                  <a:gd name="T53" fmla="*/ 577 h 577"/>
                  <a:gd name="T54" fmla="*/ 173 w 805"/>
                  <a:gd name="T55" fmla="*/ 577 h 577"/>
                  <a:gd name="T56" fmla="*/ 0 w 805"/>
                  <a:gd name="T5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5" h="577">
                    <a:moveTo>
                      <a:pt x="0" y="0"/>
                    </a:moveTo>
                    <a:lnTo>
                      <a:pt x="97" y="0"/>
                    </a:lnTo>
                    <a:lnTo>
                      <a:pt x="215" y="434"/>
                    </a:lnTo>
                    <a:lnTo>
                      <a:pt x="219" y="458"/>
                    </a:lnTo>
                    <a:lnTo>
                      <a:pt x="224" y="486"/>
                    </a:lnTo>
                    <a:lnTo>
                      <a:pt x="228" y="486"/>
                    </a:lnTo>
                    <a:lnTo>
                      <a:pt x="231" y="460"/>
                    </a:lnTo>
                    <a:lnTo>
                      <a:pt x="238" y="432"/>
                    </a:lnTo>
                    <a:lnTo>
                      <a:pt x="371" y="0"/>
                    </a:lnTo>
                    <a:lnTo>
                      <a:pt x="455" y="0"/>
                    </a:lnTo>
                    <a:lnTo>
                      <a:pt x="575" y="435"/>
                    </a:lnTo>
                    <a:lnTo>
                      <a:pt x="579" y="458"/>
                    </a:lnTo>
                    <a:lnTo>
                      <a:pt x="582" y="487"/>
                    </a:lnTo>
                    <a:lnTo>
                      <a:pt x="586" y="487"/>
                    </a:lnTo>
                    <a:lnTo>
                      <a:pt x="589" y="463"/>
                    </a:lnTo>
                    <a:lnTo>
                      <a:pt x="597" y="435"/>
                    </a:lnTo>
                    <a:lnTo>
                      <a:pt x="714" y="0"/>
                    </a:lnTo>
                    <a:lnTo>
                      <a:pt x="805" y="0"/>
                    </a:lnTo>
                    <a:lnTo>
                      <a:pt x="633" y="577"/>
                    </a:lnTo>
                    <a:lnTo>
                      <a:pt x="536" y="577"/>
                    </a:lnTo>
                    <a:lnTo>
                      <a:pt x="417" y="165"/>
                    </a:lnTo>
                    <a:lnTo>
                      <a:pt x="413" y="140"/>
                    </a:lnTo>
                    <a:lnTo>
                      <a:pt x="409" y="111"/>
                    </a:lnTo>
                    <a:lnTo>
                      <a:pt x="406" y="111"/>
                    </a:lnTo>
                    <a:lnTo>
                      <a:pt x="403" y="135"/>
                    </a:lnTo>
                    <a:lnTo>
                      <a:pt x="394" y="164"/>
                    </a:lnTo>
                    <a:lnTo>
                      <a:pt x="266" y="577"/>
                    </a:lnTo>
                    <a:lnTo>
                      <a:pt x="173" y="57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14"/>
              <p:cNvSpPr>
                <a:spLocks/>
              </p:cNvSpPr>
              <p:nvPr userDrawn="1"/>
            </p:nvSpPr>
            <p:spPr bwMode="auto">
              <a:xfrm>
                <a:off x="2254" y="2537"/>
                <a:ext cx="177" cy="303"/>
              </a:xfrm>
              <a:custGeom>
                <a:avLst/>
                <a:gdLst>
                  <a:gd name="T0" fmla="*/ 249 w 354"/>
                  <a:gd name="T1" fmla="*/ 4 h 605"/>
                  <a:gd name="T2" fmla="*/ 328 w 354"/>
                  <a:gd name="T3" fmla="*/ 27 h 605"/>
                  <a:gd name="T4" fmla="*/ 299 w 354"/>
                  <a:gd name="T5" fmla="*/ 102 h 605"/>
                  <a:gd name="T6" fmla="*/ 233 w 354"/>
                  <a:gd name="T7" fmla="*/ 82 h 605"/>
                  <a:gd name="T8" fmla="*/ 169 w 354"/>
                  <a:gd name="T9" fmla="*/ 82 h 605"/>
                  <a:gd name="T10" fmla="*/ 125 w 354"/>
                  <a:gd name="T11" fmla="*/ 102 h 605"/>
                  <a:gd name="T12" fmla="*/ 100 w 354"/>
                  <a:gd name="T13" fmla="*/ 137 h 605"/>
                  <a:gd name="T14" fmla="*/ 99 w 354"/>
                  <a:gd name="T15" fmla="*/ 183 h 605"/>
                  <a:gd name="T16" fmla="*/ 120 w 354"/>
                  <a:gd name="T17" fmla="*/ 219 h 605"/>
                  <a:gd name="T18" fmla="*/ 152 w 354"/>
                  <a:gd name="T19" fmla="*/ 241 h 605"/>
                  <a:gd name="T20" fmla="*/ 205 w 354"/>
                  <a:gd name="T21" fmla="*/ 267 h 605"/>
                  <a:gd name="T22" fmla="*/ 286 w 354"/>
                  <a:gd name="T23" fmla="*/ 309 h 605"/>
                  <a:gd name="T24" fmla="*/ 331 w 354"/>
                  <a:gd name="T25" fmla="*/ 352 h 605"/>
                  <a:gd name="T26" fmla="*/ 351 w 354"/>
                  <a:gd name="T27" fmla="*/ 406 h 605"/>
                  <a:gd name="T28" fmla="*/ 351 w 354"/>
                  <a:gd name="T29" fmla="*/ 471 h 605"/>
                  <a:gd name="T30" fmla="*/ 325 w 354"/>
                  <a:gd name="T31" fmla="*/ 529 h 605"/>
                  <a:gd name="T32" fmla="*/ 276 w 354"/>
                  <a:gd name="T33" fmla="*/ 572 h 605"/>
                  <a:gd name="T34" fmla="*/ 217 w 354"/>
                  <a:gd name="T35" fmla="*/ 597 h 605"/>
                  <a:gd name="T36" fmla="*/ 143 w 354"/>
                  <a:gd name="T37" fmla="*/ 605 h 605"/>
                  <a:gd name="T38" fmla="*/ 67 w 354"/>
                  <a:gd name="T39" fmla="*/ 597 h 605"/>
                  <a:gd name="T40" fmla="*/ 0 w 354"/>
                  <a:gd name="T41" fmla="*/ 569 h 605"/>
                  <a:gd name="T42" fmla="*/ 35 w 354"/>
                  <a:gd name="T43" fmla="*/ 496 h 605"/>
                  <a:gd name="T44" fmla="*/ 110 w 354"/>
                  <a:gd name="T45" fmla="*/ 523 h 605"/>
                  <a:gd name="T46" fmla="*/ 184 w 354"/>
                  <a:gd name="T47" fmla="*/ 525 h 605"/>
                  <a:gd name="T48" fmla="*/ 233 w 354"/>
                  <a:gd name="T49" fmla="*/ 506 h 605"/>
                  <a:gd name="T50" fmla="*/ 257 w 354"/>
                  <a:gd name="T51" fmla="*/ 470 h 605"/>
                  <a:gd name="T52" fmla="*/ 257 w 354"/>
                  <a:gd name="T53" fmla="*/ 425 h 605"/>
                  <a:gd name="T54" fmla="*/ 236 w 354"/>
                  <a:gd name="T55" fmla="*/ 390 h 605"/>
                  <a:gd name="T56" fmla="*/ 200 w 354"/>
                  <a:gd name="T57" fmla="*/ 365 h 605"/>
                  <a:gd name="T58" fmla="*/ 142 w 354"/>
                  <a:gd name="T59" fmla="*/ 337 h 605"/>
                  <a:gd name="T60" fmla="*/ 64 w 354"/>
                  <a:gd name="T61" fmla="*/ 295 h 605"/>
                  <a:gd name="T62" fmla="*/ 22 w 354"/>
                  <a:gd name="T63" fmla="*/ 250 h 605"/>
                  <a:gd name="T64" fmla="*/ 5 w 354"/>
                  <a:gd name="T65" fmla="*/ 198 h 605"/>
                  <a:gd name="T66" fmla="*/ 6 w 354"/>
                  <a:gd name="T67" fmla="*/ 133 h 605"/>
                  <a:gd name="T68" fmla="*/ 34 w 354"/>
                  <a:gd name="T69" fmla="*/ 73 h 605"/>
                  <a:gd name="T70" fmla="*/ 90 w 354"/>
                  <a:gd name="T71" fmla="*/ 27 h 605"/>
                  <a:gd name="T72" fmla="*/ 162 w 354"/>
                  <a:gd name="T73" fmla="*/ 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4" h="605">
                    <a:moveTo>
                      <a:pt x="205" y="0"/>
                    </a:moveTo>
                    <a:lnTo>
                      <a:pt x="249" y="4"/>
                    </a:lnTo>
                    <a:lnTo>
                      <a:pt x="291" y="13"/>
                    </a:lnTo>
                    <a:lnTo>
                      <a:pt x="328" y="27"/>
                    </a:lnTo>
                    <a:lnTo>
                      <a:pt x="328" y="120"/>
                    </a:lnTo>
                    <a:lnTo>
                      <a:pt x="299" y="102"/>
                    </a:lnTo>
                    <a:lnTo>
                      <a:pt x="268" y="89"/>
                    </a:lnTo>
                    <a:lnTo>
                      <a:pt x="233" y="82"/>
                    </a:lnTo>
                    <a:lnTo>
                      <a:pt x="198" y="79"/>
                    </a:lnTo>
                    <a:lnTo>
                      <a:pt x="169" y="82"/>
                    </a:lnTo>
                    <a:lnTo>
                      <a:pt x="145" y="89"/>
                    </a:lnTo>
                    <a:lnTo>
                      <a:pt x="125" y="102"/>
                    </a:lnTo>
                    <a:lnTo>
                      <a:pt x="109" y="118"/>
                    </a:lnTo>
                    <a:lnTo>
                      <a:pt x="100" y="137"/>
                    </a:lnTo>
                    <a:lnTo>
                      <a:pt x="97" y="160"/>
                    </a:lnTo>
                    <a:lnTo>
                      <a:pt x="99" y="183"/>
                    </a:lnTo>
                    <a:lnTo>
                      <a:pt x="107" y="204"/>
                    </a:lnTo>
                    <a:lnTo>
                      <a:pt x="120" y="219"/>
                    </a:lnTo>
                    <a:lnTo>
                      <a:pt x="133" y="230"/>
                    </a:lnTo>
                    <a:lnTo>
                      <a:pt x="152" y="241"/>
                    </a:lnTo>
                    <a:lnTo>
                      <a:pt x="177" y="254"/>
                    </a:lnTo>
                    <a:lnTo>
                      <a:pt x="205" y="267"/>
                    </a:lnTo>
                    <a:lnTo>
                      <a:pt x="250" y="287"/>
                    </a:lnTo>
                    <a:lnTo>
                      <a:pt x="286" y="309"/>
                    </a:lnTo>
                    <a:lnTo>
                      <a:pt x="312" y="331"/>
                    </a:lnTo>
                    <a:lnTo>
                      <a:pt x="331" y="352"/>
                    </a:lnTo>
                    <a:lnTo>
                      <a:pt x="344" y="378"/>
                    </a:lnTo>
                    <a:lnTo>
                      <a:pt x="351" y="406"/>
                    </a:lnTo>
                    <a:lnTo>
                      <a:pt x="354" y="436"/>
                    </a:lnTo>
                    <a:lnTo>
                      <a:pt x="351" y="471"/>
                    </a:lnTo>
                    <a:lnTo>
                      <a:pt x="341" y="501"/>
                    </a:lnTo>
                    <a:lnTo>
                      <a:pt x="325" y="529"/>
                    </a:lnTo>
                    <a:lnTo>
                      <a:pt x="302" y="555"/>
                    </a:lnTo>
                    <a:lnTo>
                      <a:pt x="276" y="572"/>
                    </a:lnTo>
                    <a:lnTo>
                      <a:pt x="249" y="587"/>
                    </a:lnTo>
                    <a:lnTo>
                      <a:pt x="217" y="597"/>
                    </a:lnTo>
                    <a:lnTo>
                      <a:pt x="182" y="603"/>
                    </a:lnTo>
                    <a:lnTo>
                      <a:pt x="143" y="605"/>
                    </a:lnTo>
                    <a:lnTo>
                      <a:pt x="104" y="603"/>
                    </a:lnTo>
                    <a:lnTo>
                      <a:pt x="67" y="597"/>
                    </a:lnTo>
                    <a:lnTo>
                      <a:pt x="32" y="585"/>
                    </a:lnTo>
                    <a:lnTo>
                      <a:pt x="0" y="569"/>
                    </a:lnTo>
                    <a:lnTo>
                      <a:pt x="0" y="471"/>
                    </a:lnTo>
                    <a:lnTo>
                      <a:pt x="35" y="496"/>
                    </a:lnTo>
                    <a:lnTo>
                      <a:pt x="73" y="513"/>
                    </a:lnTo>
                    <a:lnTo>
                      <a:pt x="110" y="523"/>
                    </a:lnTo>
                    <a:lnTo>
                      <a:pt x="151" y="526"/>
                    </a:lnTo>
                    <a:lnTo>
                      <a:pt x="184" y="525"/>
                    </a:lnTo>
                    <a:lnTo>
                      <a:pt x="211" y="517"/>
                    </a:lnTo>
                    <a:lnTo>
                      <a:pt x="233" y="506"/>
                    </a:lnTo>
                    <a:lnTo>
                      <a:pt x="247" y="490"/>
                    </a:lnTo>
                    <a:lnTo>
                      <a:pt x="257" y="470"/>
                    </a:lnTo>
                    <a:lnTo>
                      <a:pt x="260" y="445"/>
                    </a:lnTo>
                    <a:lnTo>
                      <a:pt x="257" y="425"/>
                    </a:lnTo>
                    <a:lnTo>
                      <a:pt x="249" y="406"/>
                    </a:lnTo>
                    <a:lnTo>
                      <a:pt x="236" y="390"/>
                    </a:lnTo>
                    <a:lnTo>
                      <a:pt x="221" y="378"/>
                    </a:lnTo>
                    <a:lnTo>
                      <a:pt x="200" y="365"/>
                    </a:lnTo>
                    <a:lnTo>
                      <a:pt x="174" y="352"/>
                    </a:lnTo>
                    <a:lnTo>
                      <a:pt x="142" y="337"/>
                    </a:lnTo>
                    <a:lnTo>
                      <a:pt x="97" y="316"/>
                    </a:lnTo>
                    <a:lnTo>
                      <a:pt x="64" y="295"/>
                    </a:lnTo>
                    <a:lnTo>
                      <a:pt x="38" y="272"/>
                    </a:lnTo>
                    <a:lnTo>
                      <a:pt x="22" y="250"/>
                    </a:lnTo>
                    <a:lnTo>
                      <a:pt x="10" y="225"/>
                    </a:lnTo>
                    <a:lnTo>
                      <a:pt x="5" y="198"/>
                    </a:lnTo>
                    <a:lnTo>
                      <a:pt x="2" y="167"/>
                    </a:lnTo>
                    <a:lnTo>
                      <a:pt x="6" y="133"/>
                    </a:lnTo>
                    <a:lnTo>
                      <a:pt x="16" y="102"/>
                    </a:lnTo>
                    <a:lnTo>
                      <a:pt x="34" y="73"/>
                    </a:lnTo>
                    <a:lnTo>
                      <a:pt x="58" y="47"/>
                    </a:lnTo>
                    <a:lnTo>
                      <a:pt x="90" y="27"/>
                    </a:lnTo>
                    <a:lnTo>
                      <a:pt x="123" y="13"/>
                    </a:lnTo>
                    <a:lnTo>
                      <a:pt x="162" y="4"/>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15"/>
              <p:cNvSpPr>
                <a:spLocks noEditPoints="1"/>
              </p:cNvSpPr>
              <p:nvPr userDrawn="1"/>
            </p:nvSpPr>
            <p:spPr bwMode="auto">
              <a:xfrm>
                <a:off x="2438" y="2536"/>
                <a:ext cx="58" cy="58"/>
              </a:xfrm>
              <a:custGeom>
                <a:avLst/>
                <a:gdLst>
                  <a:gd name="T0" fmla="*/ 46 w 117"/>
                  <a:gd name="T1" fmla="*/ 53 h 115"/>
                  <a:gd name="T2" fmla="*/ 62 w 117"/>
                  <a:gd name="T3" fmla="*/ 53 h 115"/>
                  <a:gd name="T4" fmla="*/ 69 w 117"/>
                  <a:gd name="T5" fmla="*/ 49 h 115"/>
                  <a:gd name="T6" fmla="*/ 72 w 117"/>
                  <a:gd name="T7" fmla="*/ 42 h 115"/>
                  <a:gd name="T8" fmla="*/ 71 w 117"/>
                  <a:gd name="T9" fmla="*/ 35 h 115"/>
                  <a:gd name="T10" fmla="*/ 65 w 117"/>
                  <a:gd name="T11" fmla="*/ 30 h 115"/>
                  <a:gd name="T12" fmla="*/ 55 w 117"/>
                  <a:gd name="T13" fmla="*/ 29 h 115"/>
                  <a:gd name="T14" fmla="*/ 36 w 117"/>
                  <a:gd name="T15" fmla="*/ 20 h 115"/>
                  <a:gd name="T16" fmla="*/ 65 w 117"/>
                  <a:gd name="T17" fmla="*/ 20 h 115"/>
                  <a:gd name="T18" fmla="*/ 78 w 117"/>
                  <a:gd name="T19" fmla="*/ 26 h 115"/>
                  <a:gd name="T20" fmla="*/ 82 w 117"/>
                  <a:gd name="T21" fmla="*/ 35 h 115"/>
                  <a:gd name="T22" fmla="*/ 84 w 117"/>
                  <a:gd name="T23" fmla="*/ 45 h 115"/>
                  <a:gd name="T24" fmla="*/ 78 w 117"/>
                  <a:gd name="T25" fmla="*/ 53 h 115"/>
                  <a:gd name="T26" fmla="*/ 71 w 117"/>
                  <a:gd name="T27" fmla="*/ 59 h 115"/>
                  <a:gd name="T28" fmla="*/ 65 w 117"/>
                  <a:gd name="T29" fmla="*/ 61 h 115"/>
                  <a:gd name="T30" fmla="*/ 73 w 117"/>
                  <a:gd name="T31" fmla="*/ 68 h 115"/>
                  <a:gd name="T32" fmla="*/ 86 w 117"/>
                  <a:gd name="T33" fmla="*/ 94 h 115"/>
                  <a:gd name="T34" fmla="*/ 66 w 117"/>
                  <a:gd name="T35" fmla="*/ 76 h 115"/>
                  <a:gd name="T36" fmla="*/ 59 w 117"/>
                  <a:gd name="T37" fmla="*/ 66 h 115"/>
                  <a:gd name="T38" fmla="*/ 53 w 117"/>
                  <a:gd name="T39" fmla="*/ 63 h 115"/>
                  <a:gd name="T40" fmla="*/ 46 w 117"/>
                  <a:gd name="T41" fmla="*/ 94 h 115"/>
                  <a:gd name="T42" fmla="*/ 36 w 117"/>
                  <a:gd name="T43" fmla="*/ 20 h 115"/>
                  <a:gd name="T44" fmla="*/ 37 w 117"/>
                  <a:gd name="T45" fmla="*/ 10 h 115"/>
                  <a:gd name="T46" fmla="*/ 10 w 117"/>
                  <a:gd name="T47" fmla="*/ 37 h 115"/>
                  <a:gd name="T48" fmla="*/ 10 w 117"/>
                  <a:gd name="T49" fmla="*/ 78 h 115"/>
                  <a:gd name="T50" fmla="*/ 39 w 117"/>
                  <a:gd name="T51" fmla="*/ 105 h 115"/>
                  <a:gd name="T52" fmla="*/ 78 w 117"/>
                  <a:gd name="T53" fmla="*/ 105 h 115"/>
                  <a:gd name="T54" fmla="*/ 107 w 117"/>
                  <a:gd name="T55" fmla="*/ 78 h 115"/>
                  <a:gd name="T56" fmla="*/ 107 w 117"/>
                  <a:gd name="T57" fmla="*/ 37 h 115"/>
                  <a:gd name="T58" fmla="*/ 78 w 117"/>
                  <a:gd name="T59" fmla="*/ 10 h 115"/>
                  <a:gd name="T60" fmla="*/ 59 w 117"/>
                  <a:gd name="T61" fmla="*/ 0 h 115"/>
                  <a:gd name="T62" fmla="*/ 88 w 117"/>
                  <a:gd name="T63" fmla="*/ 7 h 115"/>
                  <a:gd name="T64" fmla="*/ 110 w 117"/>
                  <a:gd name="T65" fmla="*/ 27 h 115"/>
                  <a:gd name="T66" fmla="*/ 117 w 117"/>
                  <a:gd name="T67" fmla="*/ 58 h 115"/>
                  <a:gd name="T68" fmla="*/ 110 w 117"/>
                  <a:gd name="T69" fmla="*/ 87 h 115"/>
                  <a:gd name="T70" fmla="*/ 88 w 117"/>
                  <a:gd name="T71" fmla="*/ 108 h 115"/>
                  <a:gd name="T72" fmla="*/ 58 w 117"/>
                  <a:gd name="T73" fmla="*/ 115 h 115"/>
                  <a:gd name="T74" fmla="*/ 29 w 117"/>
                  <a:gd name="T75" fmla="*/ 108 h 115"/>
                  <a:gd name="T76" fmla="*/ 7 w 117"/>
                  <a:gd name="T77" fmla="*/ 88 h 115"/>
                  <a:gd name="T78" fmla="*/ 0 w 117"/>
                  <a:gd name="T79" fmla="*/ 58 h 115"/>
                  <a:gd name="T80" fmla="*/ 7 w 117"/>
                  <a:gd name="T81" fmla="*/ 29 h 115"/>
                  <a:gd name="T82" fmla="*/ 29 w 117"/>
                  <a:gd name="T83" fmla="*/ 7 h 115"/>
                  <a:gd name="T84" fmla="*/ 59 w 117"/>
                  <a:gd name="T8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15">
                    <a:moveTo>
                      <a:pt x="46" y="29"/>
                    </a:moveTo>
                    <a:lnTo>
                      <a:pt x="46" y="53"/>
                    </a:lnTo>
                    <a:lnTo>
                      <a:pt x="58" y="53"/>
                    </a:lnTo>
                    <a:lnTo>
                      <a:pt x="62" y="53"/>
                    </a:lnTo>
                    <a:lnTo>
                      <a:pt x="66" y="52"/>
                    </a:lnTo>
                    <a:lnTo>
                      <a:pt x="69" y="49"/>
                    </a:lnTo>
                    <a:lnTo>
                      <a:pt x="72" y="46"/>
                    </a:lnTo>
                    <a:lnTo>
                      <a:pt x="72" y="42"/>
                    </a:lnTo>
                    <a:lnTo>
                      <a:pt x="72" y="37"/>
                    </a:lnTo>
                    <a:lnTo>
                      <a:pt x="71" y="35"/>
                    </a:lnTo>
                    <a:lnTo>
                      <a:pt x="69" y="32"/>
                    </a:lnTo>
                    <a:lnTo>
                      <a:pt x="65" y="30"/>
                    </a:lnTo>
                    <a:lnTo>
                      <a:pt x="60" y="29"/>
                    </a:lnTo>
                    <a:lnTo>
                      <a:pt x="55" y="29"/>
                    </a:lnTo>
                    <a:lnTo>
                      <a:pt x="46" y="29"/>
                    </a:lnTo>
                    <a:close/>
                    <a:moveTo>
                      <a:pt x="36" y="20"/>
                    </a:moveTo>
                    <a:lnTo>
                      <a:pt x="56" y="20"/>
                    </a:lnTo>
                    <a:lnTo>
                      <a:pt x="65" y="20"/>
                    </a:lnTo>
                    <a:lnTo>
                      <a:pt x="72" y="23"/>
                    </a:lnTo>
                    <a:lnTo>
                      <a:pt x="78" y="26"/>
                    </a:lnTo>
                    <a:lnTo>
                      <a:pt x="81" y="30"/>
                    </a:lnTo>
                    <a:lnTo>
                      <a:pt x="82" y="35"/>
                    </a:lnTo>
                    <a:lnTo>
                      <a:pt x="84" y="40"/>
                    </a:lnTo>
                    <a:lnTo>
                      <a:pt x="84" y="45"/>
                    </a:lnTo>
                    <a:lnTo>
                      <a:pt x="81" y="49"/>
                    </a:lnTo>
                    <a:lnTo>
                      <a:pt x="78" y="53"/>
                    </a:lnTo>
                    <a:lnTo>
                      <a:pt x="75" y="56"/>
                    </a:lnTo>
                    <a:lnTo>
                      <a:pt x="71" y="59"/>
                    </a:lnTo>
                    <a:lnTo>
                      <a:pt x="65" y="61"/>
                    </a:lnTo>
                    <a:lnTo>
                      <a:pt x="65" y="61"/>
                    </a:lnTo>
                    <a:lnTo>
                      <a:pt x="69" y="63"/>
                    </a:lnTo>
                    <a:lnTo>
                      <a:pt x="73" y="68"/>
                    </a:lnTo>
                    <a:lnTo>
                      <a:pt x="76" y="75"/>
                    </a:lnTo>
                    <a:lnTo>
                      <a:pt x="86" y="94"/>
                    </a:lnTo>
                    <a:lnTo>
                      <a:pt x="73" y="94"/>
                    </a:lnTo>
                    <a:lnTo>
                      <a:pt x="66" y="76"/>
                    </a:lnTo>
                    <a:lnTo>
                      <a:pt x="63" y="71"/>
                    </a:lnTo>
                    <a:lnTo>
                      <a:pt x="59" y="66"/>
                    </a:lnTo>
                    <a:lnTo>
                      <a:pt x="56" y="63"/>
                    </a:lnTo>
                    <a:lnTo>
                      <a:pt x="53" y="63"/>
                    </a:lnTo>
                    <a:lnTo>
                      <a:pt x="46" y="63"/>
                    </a:lnTo>
                    <a:lnTo>
                      <a:pt x="46" y="94"/>
                    </a:lnTo>
                    <a:lnTo>
                      <a:pt x="36" y="94"/>
                    </a:lnTo>
                    <a:lnTo>
                      <a:pt x="36" y="20"/>
                    </a:lnTo>
                    <a:close/>
                    <a:moveTo>
                      <a:pt x="59" y="6"/>
                    </a:moveTo>
                    <a:lnTo>
                      <a:pt x="37" y="10"/>
                    </a:lnTo>
                    <a:lnTo>
                      <a:pt x="21" y="21"/>
                    </a:lnTo>
                    <a:lnTo>
                      <a:pt x="10" y="37"/>
                    </a:lnTo>
                    <a:lnTo>
                      <a:pt x="7" y="58"/>
                    </a:lnTo>
                    <a:lnTo>
                      <a:pt x="10" y="78"/>
                    </a:lnTo>
                    <a:lnTo>
                      <a:pt x="21" y="95"/>
                    </a:lnTo>
                    <a:lnTo>
                      <a:pt x="39" y="105"/>
                    </a:lnTo>
                    <a:lnTo>
                      <a:pt x="59" y="110"/>
                    </a:lnTo>
                    <a:lnTo>
                      <a:pt x="78" y="105"/>
                    </a:lnTo>
                    <a:lnTo>
                      <a:pt x="95" y="95"/>
                    </a:lnTo>
                    <a:lnTo>
                      <a:pt x="107" y="78"/>
                    </a:lnTo>
                    <a:lnTo>
                      <a:pt x="110" y="58"/>
                    </a:lnTo>
                    <a:lnTo>
                      <a:pt x="107" y="37"/>
                    </a:lnTo>
                    <a:lnTo>
                      <a:pt x="95" y="20"/>
                    </a:lnTo>
                    <a:lnTo>
                      <a:pt x="78" y="10"/>
                    </a:lnTo>
                    <a:lnTo>
                      <a:pt x="59" y="6"/>
                    </a:lnTo>
                    <a:close/>
                    <a:moveTo>
                      <a:pt x="59" y="0"/>
                    </a:moveTo>
                    <a:lnTo>
                      <a:pt x="73" y="1"/>
                    </a:lnTo>
                    <a:lnTo>
                      <a:pt x="88" y="7"/>
                    </a:lnTo>
                    <a:lnTo>
                      <a:pt x="99" y="16"/>
                    </a:lnTo>
                    <a:lnTo>
                      <a:pt x="110" y="27"/>
                    </a:lnTo>
                    <a:lnTo>
                      <a:pt x="115" y="42"/>
                    </a:lnTo>
                    <a:lnTo>
                      <a:pt x="117" y="58"/>
                    </a:lnTo>
                    <a:lnTo>
                      <a:pt x="115" y="74"/>
                    </a:lnTo>
                    <a:lnTo>
                      <a:pt x="110" y="87"/>
                    </a:lnTo>
                    <a:lnTo>
                      <a:pt x="99" y="98"/>
                    </a:lnTo>
                    <a:lnTo>
                      <a:pt x="88" y="108"/>
                    </a:lnTo>
                    <a:lnTo>
                      <a:pt x="73" y="114"/>
                    </a:lnTo>
                    <a:lnTo>
                      <a:pt x="58" y="115"/>
                    </a:lnTo>
                    <a:lnTo>
                      <a:pt x="42" y="114"/>
                    </a:lnTo>
                    <a:lnTo>
                      <a:pt x="29" y="108"/>
                    </a:lnTo>
                    <a:lnTo>
                      <a:pt x="16" y="100"/>
                    </a:lnTo>
                    <a:lnTo>
                      <a:pt x="7" y="88"/>
                    </a:lnTo>
                    <a:lnTo>
                      <a:pt x="1" y="74"/>
                    </a:lnTo>
                    <a:lnTo>
                      <a:pt x="0" y="58"/>
                    </a:lnTo>
                    <a:lnTo>
                      <a:pt x="1" y="42"/>
                    </a:lnTo>
                    <a:lnTo>
                      <a:pt x="7" y="29"/>
                    </a:lnTo>
                    <a:lnTo>
                      <a:pt x="17" y="16"/>
                    </a:lnTo>
                    <a:lnTo>
                      <a:pt x="29" y="7"/>
                    </a:lnTo>
                    <a:lnTo>
                      <a:pt x="43" y="1"/>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6"/>
              <p:cNvSpPr>
                <a:spLocks noEditPoints="1"/>
              </p:cNvSpPr>
              <p:nvPr userDrawn="1"/>
            </p:nvSpPr>
            <p:spPr bwMode="auto">
              <a:xfrm>
                <a:off x="345" y="2949"/>
                <a:ext cx="247" cy="404"/>
              </a:xfrm>
              <a:custGeom>
                <a:avLst/>
                <a:gdLst>
                  <a:gd name="T0" fmla="*/ 95 w 494"/>
                  <a:gd name="T1" fmla="*/ 87 h 808"/>
                  <a:gd name="T2" fmla="*/ 95 w 494"/>
                  <a:gd name="T3" fmla="*/ 416 h 808"/>
                  <a:gd name="T4" fmla="*/ 194 w 494"/>
                  <a:gd name="T5" fmla="*/ 416 h 808"/>
                  <a:gd name="T6" fmla="*/ 240 w 494"/>
                  <a:gd name="T7" fmla="*/ 415 h 808"/>
                  <a:gd name="T8" fmla="*/ 280 w 494"/>
                  <a:gd name="T9" fmla="*/ 406 h 808"/>
                  <a:gd name="T10" fmla="*/ 315 w 494"/>
                  <a:gd name="T11" fmla="*/ 392 h 808"/>
                  <a:gd name="T12" fmla="*/ 344 w 494"/>
                  <a:gd name="T13" fmla="*/ 371 h 808"/>
                  <a:gd name="T14" fmla="*/ 366 w 494"/>
                  <a:gd name="T15" fmla="*/ 347 h 808"/>
                  <a:gd name="T16" fmla="*/ 381 w 494"/>
                  <a:gd name="T17" fmla="*/ 318 h 808"/>
                  <a:gd name="T18" fmla="*/ 392 w 494"/>
                  <a:gd name="T19" fmla="*/ 285 h 808"/>
                  <a:gd name="T20" fmla="*/ 394 w 494"/>
                  <a:gd name="T21" fmla="*/ 247 h 808"/>
                  <a:gd name="T22" fmla="*/ 392 w 494"/>
                  <a:gd name="T23" fmla="*/ 209 h 808"/>
                  <a:gd name="T24" fmla="*/ 383 w 494"/>
                  <a:gd name="T25" fmla="*/ 176 h 808"/>
                  <a:gd name="T26" fmla="*/ 368 w 494"/>
                  <a:gd name="T27" fmla="*/ 149 h 808"/>
                  <a:gd name="T28" fmla="*/ 348 w 494"/>
                  <a:gd name="T29" fmla="*/ 126 h 808"/>
                  <a:gd name="T30" fmla="*/ 321 w 494"/>
                  <a:gd name="T31" fmla="*/ 108 h 808"/>
                  <a:gd name="T32" fmla="*/ 289 w 494"/>
                  <a:gd name="T33" fmla="*/ 97 h 808"/>
                  <a:gd name="T34" fmla="*/ 250 w 494"/>
                  <a:gd name="T35" fmla="*/ 88 h 808"/>
                  <a:gd name="T36" fmla="*/ 207 w 494"/>
                  <a:gd name="T37" fmla="*/ 87 h 808"/>
                  <a:gd name="T38" fmla="*/ 95 w 494"/>
                  <a:gd name="T39" fmla="*/ 87 h 808"/>
                  <a:gd name="T40" fmla="*/ 0 w 494"/>
                  <a:gd name="T41" fmla="*/ 0 h 808"/>
                  <a:gd name="T42" fmla="*/ 223 w 494"/>
                  <a:gd name="T43" fmla="*/ 0 h 808"/>
                  <a:gd name="T44" fmla="*/ 272 w 494"/>
                  <a:gd name="T45" fmla="*/ 3 h 808"/>
                  <a:gd name="T46" fmla="*/ 318 w 494"/>
                  <a:gd name="T47" fmla="*/ 11 h 808"/>
                  <a:gd name="T48" fmla="*/ 357 w 494"/>
                  <a:gd name="T49" fmla="*/ 23 h 808"/>
                  <a:gd name="T50" fmla="*/ 393 w 494"/>
                  <a:gd name="T51" fmla="*/ 42 h 808"/>
                  <a:gd name="T52" fmla="*/ 425 w 494"/>
                  <a:gd name="T53" fmla="*/ 65 h 808"/>
                  <a:gd name="T54" fmla="*/ 449 w 494"/>
                  <a:gd name="T55" fmla="*/ 92 h 808"/>
                  <a:gd name="T56" fmla="*/ 468 w 494"/>
                  <a:gd name="T57" fmla="*/ 123 h 808"/>
                  <a:gd name="T58" fmla="*/ 483 w 494"/>
                  <a:gd name="T59" fmla="*/ 159 h 808"/>
                  <a:gd name="T60" fmla="*/ 491 w 494"/>
                  <a:gd name="T61" fmla="*/ 198 h 808"/>
                  <a:gd name="T62" fmla="*/ 494 w 494"/>
                  <a:gd name="T63" fmla="*/ 241 h 808"/>
                  <a:gd name="T64" fmla="*/ 491 w 494"/>
                  <a:gd name="T65" fmla="*/ 283 h 808"/>
                  <a:gd name="T66" fmla="*/ 483 w 494"/>
                  <a:gd name="T67" fmla="*/ 324 h 808"/>
                  <a:gd name="T68" fmla="*/ 468 w 494"/>
                  <a:gd name="T69" fmla="*/ 360 h 808"/>
                  <a:gd name="T70" fmla="*/ 448 w 494"/>
                  <a:gd name="T71" fmla="*/ 393 h 808"/>
                  <a:gd name="T72" fmla="*/ 422 w 494"/>
                  <a:gd name="T73" fmla="*/ 423 h 808"/>
                  <a:gd name="T74" fmla="*/ 387 w 494"/>
                  <a:gd name="T75" fmla="*/ 451 h 808"/>
                  <a:gd name="T76" fmla="*/ 348 w 494"/>
                  <a:gd name="T77" fmla="*/ 474 h 808"/>
                  <a:gd name="T78" fmla="*/ 303 w 494"/>
                  <a:gd name="T79" fmla="*/ 490 h 808"/>
                  <a:gd name="T80" fmla="*/ 256 w 494"/>
                  <a:gd name="T81" fmla="*/ 499 h 808"/>
                  <a:gd name="T82" fmla="*/ 201 w 494"/>
                  <a:gd name="T83" fmla="*/ 501 h 808"/>
                  <a:gd name="T84" fmla="*/ 95 w 494"/>
                  <a:gd name="T85" fmla="*/ 501 h 808"/>
                  <a:gd name="T86" fmla="*/ 95 w 494"/>
                  <a:gd name="T87" fmla="*/ 808 h 808"/>
                  <a:gd name="T88" fmla="*/ 0 w 494"/>
                  <a:gd name="T89" fmla="*/ 808 h 808"/>
                  <a:gd name="T90" fmla="*/ 0 w 494"/>
                  <a:gd name="T9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4" h="808">
                    <a:moveTo>
                      <a:pt x="95" y="87"/>
                    </a:moveTo>
                    <a:lnTo>
                      <a:pt x="95" y="416"/>
                    </a:lnTo>
                    <a:lnTo>
                      <a:pt x="194" y="416"/>
                    </a:lnTo>
                    <a:lnTo>
                      <a:pt x="240" y="415"/>
                    </a:lnTo>
                    <a:lnTo>
                      <a:pt x="280" y="406"/>
                    </a:lnTo>
                    <a:lnTo>
                      <a:pt x="315" y="392"/>
                    </a:lnTo>
                    <a:lnTo>
                      <a:pt x="344" y="371"/>
                    </a:lnTo>
                    <a:lnTo>
                      <a:pt x="366" y="347"/>
                    </a:lnTo>
                    <a:lnTo>
                      <a:pt x="381" y="318"/>
                    </a:lnTo>
                    <a:lnTo>
                      <a:pt x="392" y="285"/>
                    </a:lnTo>
                    <a:lnTo>
                      <a:pt x="394" y="247"/>
                    </a:lnTo>
                    <a:lnTo>
                      <a:pt x="392" y="209"/>
                    </a:lnTo>
                    <a:lnTo>
                      <a:pt x="383" y="176"/>
                    </a:lnTo>
                    <a:lnTo>
                      <a:pt x="368" y="149"/>
                    </a:lnTo>
                    <a:lnTo>
                      <a:pt x="348" y="126"/>
                    </a:lnTo>
                    <a:lnTo>
                      <a:pt x="321" y="108"/>
                    </a:lnTo>
                    <a:lnTo>
                      <a:pt x="289" y="97"/>
                    </a:lnTo>
                    <a:lnTo>
                      <a:pt x="250" y="88"/>
                    </a:lnTo>
                    <a:lnTo>
                      <a:pt x="207" y="87"/>
                    </a:lnTo>
                    <a:lnTo>
                      <a:pt x="95" y="87"/>
                    </a:lnTo>
                    <a:close/>
                    <a:moveTo>
                      <a:pt x="0" y="0"/>
                    </a:moveTo>
                    <a:lnTo>
                      <a:pt x="223" y="0"/>
                    </a:lnTo>
                    <a:lnTo>
                      <a:pt x="272" y="3"/>
                    </a:lnTo>
                    <a:lnTo>
                      <a:pt x="318" y="11"/>
                    </a:lnTo>
                    <a:lnTo>
                      <a:pt x="357" y="23"/>
                    </a:lnTo>
                    <a:lnTo>
                      <a:pt x="393" y="42"/>
                    </a:lnTo>
                    <a:lnTo>
                      <a:pt x="425" y="65"/>
                    </a:lnTo>
                    <a:lnTo>
                      <a:pt x="449" y="92"/>
                    </a:lnTo>
                    <a:lnTo>
                      <a:pt x="468" y="123"/>
                    </a:lnTo>
                    <a:lnTo>
                      <a:pt x="483" y="159"/>
                    </a:lnTo>
                    <a:lnTo>
                      <a:pt x="491" y="198"/>
                    </a:lnTo>
                    <a:lnTo>
                      <a:pt x="494" y="241"/>
                    </a:lnTo>
                    <a:lnTo>
                      <a:pt x="491" y="283"/>
                    </a:lnTo>
                    <a:lnTo>
                      <a:pt x="483" y="324"/>
                    </a:lnTo>
                    <a:lnTo>
                      <a:pt x="468" y="360"/>
                    </a:lnTo>
                    <a:lnTo>
                      <a:pt x="448" y="393"/>
                    </a:lnTo>
                    <a:lnTo>
                      <a:pt x="422" y="423"/>
                    </a:lnTo>
                    <a:lnTo>
                      <a:pt x="387" y="451"/>
                    </a:lnTo>
                    <a:lnTo>
                      <a:pt x="348" y="474"/>
                    </a:lnTo>
                    <a:lnTo>
                      <a:pt x="303" y="490"/>
                    </a:lnTo>
                    <a:lnTo>
                      <a:pt x="256" y="499"/>
                    </a:lnTo>
                    <a:lnTo>
                      <a:pt x="201" y="501"/>
                    </a:lnTo>
                    <a:lnTo>
                      <a:pt x="95" y="501"/>
                    </a:lnTo>
                    <a:lnTo>
                      <a:pt x="95" y="808"/>
                    </a:lnTo>
                    <a:lnTo>
                      <a:pt x="0" y="80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7"/>
              <p:cNvSpPr>
                <a:spLocks/>
              </p:cNvSpPr>
              <p:nvPr userDrawn="1"/>
            </p:nvSpPr>
            <p:spPr bwMode="auto">
              <a:xfrm>
                <a:off x="639" y="2926"/>
                <a:ext cx="238" cy="427"/>
              </a:xfrm>
              <a:custGeom>
                <a:avLst/>
                <a:gdLst>
                  <a:gd name="T0" fmla="*/ 0 w 477"/>
                  <a:gd name="T1" fmla="*/ 0 h 854"/>
                  <a:gd name="T2" fmla="*/ 91 w 477"/>
                  <a:gd name="T3" fmla="*/ 0 h 854"/>
                  <a:gd name="T4" fmla="*/ 91 w 477"/>
                  <a:gd name="T5" fmla="*/ 373 h 854"/>
                  <a:gd name="T6" fmla="*/ 94 w 477"/>
                  <a:gd name="T7" fmla="*/ 373 h 854"/>
                  <a:gd name="T8" fmla="*/ 117 w 477"/>
                  <a:gd name="T9" fmla="*/ 339 h 854"/>
                  <a:gd name="T10" fmla="*/ 145 w 477"/>
                  <a:gd name="T11" fmla="*/ 312 h 854"/>
                  <a:gd name="T12" fmla="*/ 175 w 477"/>
                  <a:gd name="T13" fmla="*/ 290 h 854"/>
                  <a:gd name="T14" fmla="*/ 208 w 477"/>
                  <a:gd name="T15" fmla="*/ 276 h 854"/>
                  <a:gd name="T16" fmla="*/ 244 w 477"/>
                  <a:gd name="T17" fmla="*/ 266 h 854"/>
                  <a:gd name="T18" fmla="*/ 283 w 477"/>
                  <a:gd name="T19" fmla="*/ 263 h 854"/>
                  <a:gd name="T20" fmla="*/ 324 w 477"/>
                  <a:gd name="T21" fmla="*/ 266 h 854"/>
                  <a:gd name="T22" fmla="*/ 360 w 477"/>
                  <a:gd name="T23" fmla="*/ 274 h 854"/>
                  <a:gd name="T24" fmla="*/ 392 w 477"/>
                  <a:gd name="T25" fmla="*/ 289 h 854"/>
                  <a:gd name="T26" fmla="*/ 418 w 477"/>
                  <a:gd name="T27" fmla="*/ 309 h 854"/>
                  <a:gd name="T28" fmla="*/ 439 w 477"/>
                  <a:gd name="T29" fmla="*/ 336 h 854"/>
                  <a:gd name="T30" fmla="*/ 455 w 477"/>
                  <a:gd name="T31" fmla="*/ 368 h 854"/>
                  <a:gd name="T32" fmla="*/ 468 w 477"/>
                  <a:gd name="T33" fmla="*/ 406 h 854"/>
                  <a:gd name="T34" fmla="*/ 475 w 477"/>
                  <a:gd name="T35" fmla="*/ 449 h 854"/>
                  <a:gd name="T36" fmla="*/ 477 w 477"/>
                  <a:gd name="T37" fmla="*/ 498 h 854"/>
                  <a:gd name="T38" fmla="*/ 477 w 477"/>
                  <a:gd name="T39" fmla="*/ 854 h 854"/>
                  <a:gd name="T40" fmla="*/ 386 w 477"/>
                  <a:gd name="T41" fmla="*/ 854 h 854"/>
                  <a:gd name="T42" fmla="*/ 386 w 477"/>
                  <a:gd name="T43" fmla="*/ 521 h 854"/>
                  <a:gd name="T44" fmla="*/ 383 w 477"/>
                  <a:gd name="T45" fmla="*/ 480 h 854"/>
                  <a:gd name="T46" fmla="*/ 377 w 477"/>
                  <a:gd name="T47" fmla="*/ 443 h 854"/>
                  <a:gd name="T48" fmla="*/ 367 w 477"/>
                  <a:gd name="T49" fmla="*/ 412 h 854"/>
                  <a:gd name="T50" fmla="*/ 351 w 477"/>
                  <a:gd name="T51" fmla="*/ 387 h 854"/>
                  <a:gd name="T52" fmla="*/ 332 w 477"/>
                  <a:gd name="T53" fmla="*/ 367 h 854"/>
                  <a:gd name="T54" fmla="*/ 309 w 477"/>
                  <a:gd name="T55" fmla="*/ 354 h 854"/>
                  <a:gd name="T56" fmla="*/ 283 w 477"/>
                  <a:gd name="T57" fmla="*/ 345 h 854"/>
                  <a:gd name="T58" fmla="*/ 251 w 477"/>
                  <a:gd name="T59" fmla="*/ 342 h 854"/>
                  <a:gd name="T60" fmla="*/ 220 w 477"/>
                  <a:gd name="T61" fmla="*/ 345 h 854"/>
                  <a:gd name="T62" fmla="*/ 189 w 477"/>
                  <a:gd name="T63" fmla="*/ 354 h 854"/>
                  <a:gd name="T64" fmla="*/ 163 w 477"/>
                  <a:gd name="T65" fmla="*/ 370 h 854"/>
                  <a:gd name="T66" fmla="*/ 139 w 477"/>
                  <a:gd name="T67" fmla="*/ 391 h 854"/>
                  <a:gd name="T68" fmla="*/ 119 w 477"/>
                  <a:gd name="T69" fmla="*/ 420 h 854"/>
                  <a:gd name="T70" fmla="*/ 104 w 477"/>
                  <a:gd name="T71" fmla="*/ 452 h 854"/>
                  <a:gd name="T72" fmla="*/ 94 w 477"/>
                  <a:gd name="T73" fmla="*/ 488 h 854"/>
                  <a:gd name="T74" fmla="*/ 91 w 477"/>
                  <a:gd name="T75" fmla="*/ 527 h 854"/>
                  <a:gd name="T76" fmla="*/ 91 w 477"/>
                  <a:gd name="T77" fmla="*/ 854 h 854"/>
                  <a:gd name="T78" fmla="*/ 0 w 477"/>
                  <a:gd name="T79" fmla="*/ 854 h 854"/>
                  <a:gd name="T80" fmla="*/ 0 w 477"/>
                  <a:gd name="T81"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854">
                    <a:moveTo>
                      <a:pt x="0" y="0"/>
                    </a:moveTo>
                    <a:lnTo>
                      <a:pt x="91" y="0"/>
                    </a:lnTo>
                    <a:lnTo>
                      <a:pt x="91" y="373"/>
                    </a:lnTo>
                    <a:lnTo>
                      <a:pt x="94" y="373"/>
                    </a:lnTo>
                    <a:lnTo>
                      <a:pt x="117" y="339"/>
                    </a:lnTo>
                    <a:lnTo>
                      <a:pt x="145" y="312"/>
                    </a:lnTo>
                    <a:lnTo>
                      <a:pt x="175" y="290"/>
                    </a:lnTo>
                    <a:lnTo>
                      <a:pt x="208" y="276"/>
                    </a:lnTo>
                    <a:lnTo>
                      <a:pt x="244" y="266"/>
                    </a:lnTo>
                    <a:lnTo>
                      <a:pt x="283" y="263"/>
                    </a:lnTo>
                    <a:lnTo>
                      <a:pt x="324" y="266"/>
                    </a:lnTo>
                    <a:lnTo>
                      <a:pt x="360" y="274"/>
                    </a:lnTo>
                    <a:lnTo>
                      <a:pt x="392" y="289"/>
                    </a:lnTo>
                    <a:lnTo>
                      <a:pt x="418" y="309"/>
                    </a:lnTo>
                    <a:lnTo>
                      <a:pt x="439" y="336"/>
                    </a:lnTo>
                    <a:lnTo>
                      <a:pt x="455" y="368"/>
                    </a:lnTo>
                    <a:lnTo>
                      <a:pt x="468" y="406"/>
                    </a:lnTo>
                    <a:lnTo>
                      <a:pt x="475" y="449"/>
                    </a:lnTo>
                    <a:lnTo>
                      <a:pt x="477" y="498"/>
                    </a:lnTo>
                    <a:lnTo>
                      <a:pt x="477" y="854"/>
                    </a:lnTo>
                    <a:lnTo>
                      <a:pt x="386" y="854"/>
                    </a:lnTo>
                    <a:lnTo>
                      <a:pt x="386" y="521"/>
                    </a:lnTo>
                    <a:lnTo>
                      <a:pt x="383" y="480"/>
                    </a:lnTo>
                    <a:lnTo>
                      <a:pt x="377" y="443"/>
                    </a:lnTo>
                    <a:lnTo>
                      <a:pt x="367" y="412"/>
                    </a:lnTo>
                    <a:lnTo>
                      <a:pt x="351" y="387"/>
                    </a:lnTo>
                    <a:lnTo>
                      <a:pt x="332" y="367"/>
                    </a:lnTo>
                    <a:lnTo>
                      <a:pt x="309" y="354"/>
                    </a:lnTo>
                    <a:lnTo>
                      <a:pt x="283" y="345"/>
                    </a:lnTo>
                    <a:lnTo>
                      <a:pt x="251" y="342"/>
                    </a:lnTo>
                    <a:lnTo>
                      <a:pt x="220" y="345"/>
                    </a:lnTo>
                    <a:lnTo>
                      <a:pt x="189" y="354"/>
                    </a:lnTo>
                    <a:lnTo>
                      <a:pt x="163" y="370"/>
                    </a:lnTo>
                    <a:lnTo>
                      <a:pt x="139" y="391"/>
                    </a:lnTo>
                    <a:lnTo>
                      <a:pt x="119" y="420"/>
                    </a:lnTo>
                    <a:lnTo>
                      <a:pt x="104" y="452"/>
                    </a:lnTo>
                    <a:lnTo>
                      <a:pt x="94" y="488"/>
                    </a:lnTo>
                    <a:lnTo>
                      <a:pt x="91" y="527"/>
                    </a:lnTo>
                    <a:lnTo>
                      <a:pt x="91" y="854"/>
                    </a:lnTo>
                    <a:lnTo>
                      <a:pt x="0" y="8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8"/>
              <p:cNvSpPr>
                <a:spLocks noEditPoints="1"/>
              </p:cNvSpPr>
              <p:nvPr userDrawn="1"/>
            </p:nvSpPr>
            <p:spPr bwMode="auto">
              <a:xfrm>
                <a:off x="919" y="3058"/>
                <a:ext cx="284" cy="302"/>
              </a:xfrm>
              <a:custGeom>
                <a:avLst/>
                <a:gdLst>
                  <a:gd name="T0" fmla="*/ 247 w 567"/>
                  <a:gd name="T1" fmla="*/ 82 h 604"/>
                  <a:gd name="T2" fmla="*/ 177 w 567"/>
                  <a:gd name="T3" fmla="*/ 111 h 604"/>
                  <a:gd name="T4" fmla="*/ 130 w 567"/>
                  <a:gd name="T5" fmla="*/ 162 h 604"/>
                  <a:gd name="T6" fmla="*/ 104 w 567"/>
                  <a:gd name="T7" fmla="*/ 225 h 604"/>
                  <a:gd name="T8" fmla="*/ 95 w 567"/>
                  <a:gd name="T9" fmla="*/ 306 h 604"/>
                  <a:gd name="T10" fmla="*/ 104 w 567"/>
                  <a:gd name="T11" fmla="*/ 381 h 604"/>
                  <a:gd name="T12" fmla="*/ 128 w 567"/>
                  <a:gd name="T13" fmla="*/ 442 h 604"/>
                  <a:gd name="T14" fmla="*/ 170 w 567"/>
                  <a:gd name="T15" fmla="*/ 488 h 604"/>
                  <a:gd name="T16" fmla="*/ 222 w 567"/>
                  <a:gd name="T17" fmla="*/ 516 h 604"/>
                  <a:gd name="T18" fmla="*/ 287 w 567"/>
                  <a:gd name="T19" fmla="*/ 526 h 604"/>
                  <a:gd name="T20" fmla="*/ 354 w 567"/>
                  <a:gd name="T21" fmla="*/ 516 h 604"/>
                  <a:gd name="T22" fmla="*/ 406 w 567"/>
                  <a:gd name="T23" fmla="*/ 488 h 604"/>
                  <a:gd name="T24" fmla="*/ 443 w 567"/>
                  <a:gd name="T25" fmla="*/ 442 h 604"/>
                  <a:gd name="T26" fmla="*/ 465 w 567"/>
                  <a:gd name="T27" fmla="*/ 380 h 604"/>
                  <a:gd name="T28" fmla="*/ 474 w 567"/>
                  <a:gd name="T29" fmla="*/ 303 h 604"/>
                  <a:gd name="T30" fmla="*/ 465 w 567"/>
                  <a:gd name="T31" fmla="*/ 224 h 604"/>
                  <a:gd name="T32" fmla="*/ 440 w 567"/>
                  <a:gd name="T33" fmla="*/ 160 h 604"/>
                  <a:gd name="T34" fmla="*/ 401 w 567"/>
                  <a:gd name="T35" fmla="*/ 114 h 604"/>
                  <a:gd name="T36" fmla="*/ 351 w 567"/>
                  <a:gd name="T37" fmla="*/ 88 h 604"/>
                  <a:gd name="T38" fmla="*/ 287 w 567"/>
                  <a:gd name="T39" fmla="*/ 79 h 604"/>
                  <a:gd name="T40" fmla="*/ 344 w 567"/>
                  <a:gd name="T41" fmla="*/ 4 h 604"/>
                  <a:gd name="T42" fmla="*/ 429 w 567"/>
                  <a:gd name="T43" fmla="*/ 29 h 604"/>
                  <a:gd name="T44" fmla="*/ 495 w 567"/>
                  <a:gd name="T45" fmla="*/ 81 h 604"/>
                  <a:gd name="T46" fmla="*/ 541 w 567"/>
                  <a:gd name="T47" fmla="*/ 153 h 604"/>
                  <a:gd name="T48" fmla="*/ 565 w 567"/>
                  <a:gd name="T49" fmla="*/ 247 h 604"/>
                  <a:gd name="T50" fmla="*/ 565 w 567"/>
                  <a:gd name="T51" fmla="*/ 352 h 604"/>
                  <a:gd name="T52" fmla="*/ 540 w 567"/>
                  <a:gd name="T53" fmla="*/ 446 h 604"/>
                  <a:gd name="T54" fmla="*/ 489 w 567"/>
                  <a:gd name="T55" fmla="*/ 522 h 604"/>
                  <a:gd name="T56" fmla="*/ 419 w 567"/>
                  <a:gd name="T57" fmla="*/ 575 h 604"/>
                  <a:gd name="T58" fmla="*/ 331 w 567"/>
                  <a:gd name="T59" fmla="*/ 601 h 604"/>
                  <a:gd name="T60" fmla="*/ 231 w 567"/>
                  <a:gd name="T61" fmla="*/ 601 h 604"/>
                  <a:gd name="T62" fmla="*/ 144 w 567"/>
                  <a:gd name="T63" fmla="*/ 575 h 604"/>
                  <a:gd name="T64" fmla="*/ 75 w 567"/>
                  <a:gd name="T65" fmla="*/ 522 h 604"/>
                  <a:gd name="T66" fmla="*/ 27 w 567"/>
                  <a:gd name="T67" fmla="*/ 449 h 604"/>
                  <a:gd name="T68" fmla="*/ 4 w 567"/>
                  <a:gd name="T69" fmla="*/ 360 h 604"/>
                  <a:gd name="T70" fmla="*/ 3 w 567"/>
                  <a:gd name="T71" fmla="*/ 261 h 604"/>
                  <a:gd name="T72" fmla="*/ 21 w 567"/>
                  <a:gd name="T73" fmla="*/ 176 h 604"/>
                  <a:gd name="T74" fmla="*/ 59 w 567"/>
                  <a:gd name="T75" fmla="*/ 105 h 604"/>
                  <a:gd name="T76" fmla="*/ 118 w 567"/>
                  <a:gd name="T77" fmla="*/ 49 h 604"/>
                  <a:gd name="T78" fmla="*/ 198 w 567"/>
                  <a:gd name="T79" fmla="*/ 13 h 604"/>
                  <a:gd name="T80" fmla="*/ 294 w 567"/>
                  <a:gd name="T81"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7" h="604">
                    <a:moveTo>
                      <a:pt x="287" y="79"/>
                    </a:moveTo>
                    <a:lnTo>
                      <a:pt x="247" y="82"/>
                    </a:lnTo>
                    <a:lnTo>
                      <a:pt x="209" y="94"/>
                    </a:lnTo>
                    <a:lnTo>
                      <a:pt x="177" y="111"/>
                    </a:lnTo>
                    <a:lnTo>
                      <a:pt x="150" y="136"/>
                    </a:lnTo>
                    <a:lnTo>
                      <a:pt x="130" y="162"/>
                    </a:lnTo>
                    <a:lnTo>
                      <a:pt x="114" y="192"/>
                    </a:lnTo>
                    <a:lnTo>
                      <a:pt x="104" y="225"/>
                    </a:lnTo>
                    <a:lnTo>
                      <a:pt x="96" y="264"/>
                    </a:lnTo>
                    <a:lnTo>
                      <a:pt x="95" y="306"/>
                    </a:lnTo>
                    <a:lnTo>
                      <a:pt x="96" y="345"/>
                    </a:lnTo>
                    <a:lnTo>
                      <a:pt x="104" y="381"/>
                    </a:lnTo>
                    <a:lnTo>
                      <a:pt x="114" y="413"/>
                    </a:lnTo>
                    <a:lnTo>
                      <a:pt x="128" y="442"/>
                    </a:lnTo>
                    <a:lnTo>
                      <a:pt x="147" y="468"/>
                    </a:lnTo>
                    <a:lnTo>
                      <a:pt x="170" y="488"/>
                    </a:lnTo>
                    <a:lnTo>
                      <a:pt x="195" y="504"/>
                    </a:lnTo>
                    <a:lnTo>
                      <a:pt x="222" y="516"/>
                    </a:lnTo>
                    <a:lnTo>
                      <a:pt x="254" y="523"/>
                    </a:lnTo>
                    <a:lnTo>
                      <a:pt x="287" y="526"/>
                    </a:lnTo>
                    <a:lnTo>
                      <a:pt x="322" y="523"/>
                    </a:lnTo>
                    <a:lnTo>
                      <a:pt x="354" y="516"/>
                    </a:lnTo>
                    <a:lnTo>
                      <a:pt x="381" y="504"/>
                    </a:lnTo>
                    <a:lnTo>
                      <a:pt x="406" y="488"/>
                    </a:lnTo>
                    <a:lnTo>
                      <a:pt x="426" y="467"/>
                    </a:lnTo>
                    <a:lnTo>
                      <a:pt x="443" y="442"/>
                    </a:lnTo>
                    <a:lnTo>
                      <a:pt x="456" y="413"/>
                    </a:lnTo>
                    <a:lnTo>
                      <a:pt x="465" y="380"/>
                    </a:lnTo>
                    <a:lnTo>
                      <a:pt x="471" y="344"/>
                    </a:lnTo>
                    <a:lnTo>
                      <a:pt x="474" y="303"/>
                    </a:lnTo>
                    <a:lnTo>
                      <a:pt x="471" y="261"/>
                    </a:lnTo>
                    <a:lnTo>
                      <a:pt x="465" y="224"/>
                    </a:lnTo>
                    <a:lnTo>
                      <a:pt x="455" y="189"/>
                    </a:lnTo>
                    <a:lnTo>
                      <a:pt x="440" y="160"/>
                    </a:lnTo>
                    <a:lnTo>
                      <a:pt x="423" y="134"/>
                    </a:lnTo>
                    <a:lnTo>
                      <a:pt x="401" y="114"/>
                    </a:lnTo>
                    <a:lnTo>
                      <a:pt x="378" y="99"/>
                    </a:lnTo>
                    <a:lnTo>
                      <a:pt x="351" y="88"/>
                    </a:lnTo>
                    <a:lnTo>
                      <a:pt x="320" y="81"/>
                    </a:lnTo>
                    <a:lnTo>
                      <a:pt x="287" y="79"/>
                    </a:lnTo>
                    <a:close/>
                    <a:moveTo>
                      <a:pt x="294" y="0"/>
                    </a:moveTo>
                    <a:lnTo>
                      <a:pt x="344" y="4"/>
                    </a:lnTo>
                    <a:lnTo>
                      <a:pt x="388" y="13"/>
                    </a:lnTo>
                    <a:lnTo>
                      <a:pt x="429" y="29"/>
                    </a:lnTo>
                    <a:lnTo>
                      <a:pt x="463" y="52"/>
                    </a:lnTo>
                    <a:lnTo>
                      <a:pt x="495" y="81"/>
                    </a:lnTo>
                    <a:lnTo>
                      <a:pt x="521" y="114"/>
                    </a:lnTo>
                    <a:lnTo>
                      <a:pt x="541" y="153"/>
                    </a:lnTo>
                    <a:lnTo>
                      <a:pt x="556" y="198"/>
                    </a:lnTo>
                    <a:lnTo>
                      <a:pt x="565" y="247"/>
                    </a:lnTo>
                    <a:lnTo>
                      <a:pt x="567" y="300"/>
                    </a:lnTo>
                    <a:lnTo>
                      <a:pt x="565" y="352"/>
                    </a:lnTo>
                    <a:lnTo>
                      <a:pt x="554" y="402"/>
                    </a:lnTo>
                    <a:lnTo>
                      <a:pt x="540" y="446"/>
                    </a:lnTo>
                    <a:lnTo>
                      <a:pt x="518" y="485"/>
                    </a:lnTo>
                    <a:lnTo>
                      <a:pt x="489" y="522"/>
                    </a:lnTo>
                    <a:lnTo>
                      <a:pt x="456" y="552"/>
                    </a:lnTo>
                    <a:lnTo>
                      <a:pt x="419" y="575"/>
                    </a:lnTo>
                    <a:lnTo>
                      <a:pt x="377" y="591"/>
                    </a:lnTo>
                    <a:lnTo>
                      <a:pt x="331" y="601"/>
                    </a:lnTo>
                    <a:lnTo>
                      <a:pt x="280" y="604"/>
                    </a:lnTo>
                    <a:lnTo>
                      <a:pt x="231" y="601"/>
                    </a:lnTo>
                    <a:lnTo>
                      <a:pt x="185" y="591"/>
                    </a:lnTo>
                    <a:lnTo>
                      <a:pt x="144" y="575"/>
                    </a:lnTo>
                    <a:lnTo>
                      <a:pt x="107" y="552"/>
                    </a:lnTo>
                    <a:lnTo>
                      <a:pt x="75" y="522"/>
                    </a:lnTo>
                    <a:lnTo>
                      <a:pt x="47" y="487"/>
                    </a:lnTo>
                    <a:lnTo>
                      <a:pt x="27" y="449"/>
                    </a:lnTo>
                    <a:lnTo>
                      <a:pt x="13" y="406"/>
                    </a:lnTo>
                    <a:lnTo>
                      <a:pt x="4" y="360"/>
                    </a:lnTo>
                    <a:lnTo>
                      <a:pt x="0" y="309"/>
                    </a:lnTo>
                    <a:lnTo>
                      <a:pt x="3" y="261"/>
                    </a:lnTo>
                    <a:lnTo>
                      <a:pt x="10" y="217"/>
                    </a:lnTo>
                    <a:lnTo>
                      <a:pt x="21" y="176"/>
                    </a:lnTo>
                    <a:lnTo>
                      <a:pt x="37" y="138"/>
                    </a:lnTo>
                    <a:lnTo>
                      <a:pt x="59" y="105"/>
                    </a:lnTo>
                    <a:lnTo>
                      <a:pt x="85" y="76"/>
                    </a:lnTo>
                    <a:lnTo>
                      <a:pt x="118" y="49"/>
                    </a:lnTo>
                    <a:lnTo>
                      <a:pt x="156" y="27"/>
                    </a:lnTo>
                    <a:lnTo>
                      <a:pt x="198" y="13"/>
                    </a:lnTo>
                    <a:lnTo>
                      <a:pt x="244" y="3"/>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9"/>
              <p:cNvSpPr>
                <a:spLocks/>
              </p:cNvSpPr>
              <p:nvPr userDrawn="1"/>
            </p:nvSpPr>
            <p:spPr bwMode="auto">
              <a:xfrm>
                <a:off x="1252" y="3058"/>
                <a:ext cx="239" cy="295"/>
              </a:xfrm>
              <a:custGeom>
                <a:avLst/>
                <a:gdLst>
                  <a:gd name="T0" fmla="*/ 283 w 479"/>
                  <a:gd name="T1" fmla="*/ 0 h 591"/>
                  <a:gd name="T2" fmla="*/ 320 w 479"/>
                  <a:gd name="T3" fmla="*/ 3 h 591"/>
                  <a:gd name="T4" fmla="*/ 353 w 479"/>
                  <a:gd name="T5" fmla="*/ 10 h 591"/>
                  <a:gd name="T6" fmla="*/ 382 w 479"/>
                  <a:gd name="T7" fmla="*/ 23 h 591"/>
                  <a:gd name="T8" fmla="*/ 406 w 479"/>
                  <a:gd name="T9" fmla="*/ 40 h 591"/>
                  <a:gd name="T10" fmla="*/ 428 w 479"/>
                  <a:gd name="T11" fmla="*/ 62 h 591"/>
                  <a:gd name="T12" fmla="*/ 447 w 479"/>
                  <a:gd name="T13" fmla="*/ 89 h 591"/>
                  <a:gd name="T14" fmla="*/ 460 w 479"/>
                  <a:gd name="T15" fmla="*/ 120 h 591"/>
                  <a:gd name="T16" fmla="*/ 470 w 479"/>
                  <a:gd name="T17" fmla="*/ 154 h 591"/>
                  <a:gd name="T18" fmla="*/ 476 w 479"/>
                  <a:gd name="T19" fmla="*/ 195 h 591"/>
                  <a:gd name="T20" fmla="*/ 479 w 479"/>
                  <a:gd name="T21" fmla="*/ 238 h 591"/>
                  <a:gd name="T22" fmla="*/ 479 w 479"/>
                  <a:gd name="T23" fmla="*/ 591 h 591"/>
                  <a:gd name="T24" fmla="*/ 386 w 479"/>
                  <a:gd name="T25" fmla="*/ 591 h 591"/>
                  <a:gd name="T26" fmla="*/ 386 w 479"/>
                  <a:gd name="T27" fmla="*/ 261 h 591"/>
                  <a:gd name="T28" fmla="*/ 385 w 479"/>
                  <a:gd name="T29" fmla="*/ 219 h 591"/>
                  <a:gd name="T30" fmla="*/ 377 w 479"/>
                  <a:gd name="T31" fmla="*/ 182 h 591"/>
                  <a:gd name="T32" fmla="*/ 367 w 479"/>
                  <a:gd name="T33" fmla="*/ 150 h 591"/>
                  <a:gd name="T34" fmla="*/ 353 w 479"/>
                  <a:gd name="T35" fmla="*/ 124 h 591"/>
                  <a:gd name="T36" fmla="*/ 334 w 479"/>
                  <a:gd name="T37" fmla="*/ 105 h 591"/>
                  <a:gd name="T38" fmla="*/ 311 w 479"/>
                  <a:gd name="T39" fmla="*/ 91 h 591"/>
                  <a:gd name="T40" fmla="*/ 283 w 479"/>
                  <a:gd name="T41" fmla="*/ 82 h 591"/>
                  <a:gd name="T42" fmla="*/ 252 w 479"/>
                  <a:gd name="T43" fmla="*/ 79 h 591"/>
                  <a:gd name="T44" fmla="*/ 218 w 479"/>
                  <a:gd name="T45" fmla="*/ 82 h 591"/>
                  <a:gd name="T46" fmla="*/ 190 w 479"/>
                  <a:gd name="T47" fmla="*/ 92 h 591"/>
                  <a:gd name="T48" fmla="*/ 162 w 479"/>
                  <a:gd name="T49" fmla="*/ 108 h 591"/>
                  <a:gd name="T50" fmla="*/ 138 w 479"/>
                  <a:gd name="T51" fmla="*/ 131 h 591"/>
                  <a:gd name="T52" fmla="*/ 117 w 479"/>
                  <a:gd name="T53" fmla="*/ 159 h 591"/>
                  <a:gd name="T54" fmla="*/ 104 w 479"/>
                  <a:gd name="T55" fmla="*/ 189 h 591"/>
                  <a:gd name="T56" fmla="*/ 96 w 479"/>
                  <a:gd name="T57" fmla="*/ 224 h 591"/>
                  <a:gd name="T58" fmla="*/ 93 w 479"/>
                  <a:gd name="T59" fmla="*/ 261 h 591"/>
                  <a:gd name="T60" fmla="*/ 93 w 479"/>
                  <a:gd name="T61" fmla="*/ 591 h 591"/>
                  <a:gd name="T62" fmla="*/ 0 w 479"/>
                  <a:gd name="T63" fmla="*/ 591 h 591"/>
                  <a:gd name="T64" fmla="*/ 0 w 479"/>
                  <a:gd name="T65" fmla="*/ 14 h 591"/>
                  <a:gd name="T66" fmla="*/ 93 w 479"/>
                  <a:gd name="T67" fmla="*/ 14 h 591"/>
                  <a:gd name="T68" fmla="*/ 93 w 479"/>
                  <a:gd name="T69" fmla="*/ 110 h 591"/>
                  <a:gd name="T70" fmla="*/ 94 w 479"/>
                  <a:gd name="T71" fmla="*/ 110 h 591"/>
                  <a:gd name="T72" fmla="*/ 117 w 479"/>
                  <a:gd name="T73" fmla="*/ 76 h 591"/>
                  <a:gd name="T74" fmla="*/ 145 w 479"/>
                  <a:gd name="T75" fmla="*/ 49 h 591"/>
                  <a:gd name="T76" fmla="*/ 174 w 479"/>
                  <a:gd name="T77" fmla="*/ 27 h 591"/>
                  <a:gd name="T78" fmla="*/ 207 w 479"/>
                  <a:gd name="T79" fmla="*/ 13 h 591"/>
                  <a:gd name="T80" fmla="*/ 244 w 479"/>
                  <a:gd name="T81" fmla="*/ 3 h 591"/>
                  <a:gd name="T82" fmla="*/ 283 w 479"/>
                  <a:gd name="T8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591">
                    <a:moveTo>
                      <a:pt x="283" y="0"/>
                    </a:moveTo>
                    <a:lnTo>
                      <a:pt x="320" y="3"/>
                    </a:lnTo>
                    <a:lnTo>
                      <a:pt x="353" y="10"/>
                    </a:lnTo>
                    <a:lnTo>
                      <a:pt x="382" y="23"/>
                    </a:lnTo>
                    <a:lnTo>
                      <a:pt x="406" y="40"/>
                    </a:lnTo>
                    <a:lnTo>
                      <a:pt x="428" y="62"/>
                    </a:lnTo>
                    <a:lnTo>
                      <a:pt x="447" y="89"/>
                    </a:lnTo>
                    <a:lnTo>
                      <a:pt x="460" y="120"/>
                    </a:lnTo>
                    <a:lnTo>
                      <a:pt x="470" y="154"/>
                    </a:lnTo>
                    <a:lnTo>
                      <a:pt x="476" y="195"/>
                    </a:lnTo>
                    <a:lnTo>
                      <a:pt x="479" y="238"/>
                    </a:lnTo>
                    <a:lnTo>
                      <a:pt x="479" y="591"/>
                    </a:lnTo>
                    <a:lnTo>
                      <a:pt x="386" y="591"/>
                    </a:lnTo>
                    <a:lnTo>
                      <a:pt x="386" y="261"/>
                    </a:lnTo>
                    <a:lnTo>
                      <a:pt x="385" y="219"/>
                    </a:lnTo>
                    <a:lnTo>
                      <a:pt x="377" y="182"/>
                    </a:lnTo>
                    <a:lnTo>
                      <a:pt x="367" y="150"/>
                    </a:lnTo>
                    <a:lnTo>
                      <a:pt x="353" y="124"/>
                    </a:lnTo>
                    <a:lnTo>
                      <a:pt x="334" y="105"/>
                    </a:lnTo>
                    <a:lnTo>
                      <a:pt x="311" y="91"/>
                    </a:lnTo>
                    <a:lnTo>
                      <a:pt x="283" y="82"/>
                    </a:lnTo>
                    <a:lnTo>
                      <a:pt x="252" y="79"/>
                    </a:lnTo>
                    <a:lnTo>
                      <a:pt x="218" y="82"/>
                    </a:lnTo>
                    <a:lnTo>
                      <a:pt x="190" y="92"/>
                    </a:lnTo>
                    <a:lnTo>
                      <a:pt x="162" y="108"/>
                    </a:lnTo>
                    <a:lnTo>
                      <a:pt x="138" y="131"/>
                    </a:lnTo>
                    <a:lnTo>
                      <a:pt x="117" y="159"/>
                    </a:lnTo>
                    <a:lnTo>
                      <a:pt x="104" y="189"/>
                    </a:lnTo>
                    <a:lnTo>
                      <a:pt x="96" y="224"/>
                    </a:lnTo>
                    <a:lnTo>
                      <a:pt x="93" y="261"/>
                    </a:lnTo>
                    <a:lnTo>
                      <a:pt x="93" y="591"/>
                    </a:lnTo>
                    <a:lnTo>
                      <a:pt x="0" y="591"/>
                    </a:lnTo>
                    <a:lnTo>
                      <a:pt x="0" y="14"/>
                    </a:lnTo>
                    <a:lnTo>
                      <a:pt x="93" y="14"/>
                    </a:lnTo>
                    <a:lnTo>
                      <a:pt x="93" y="110"/>
                    </a:lnTo>
                    <a:lnTo>
                      <a:pt x="94" y="110"/>
                    </a:lnTo>
                    <a:lnTo>
                      <a:pt x="117" y="76"/>
                    </a:lnTo>
                    <a:lnTo>
                      <a:pt x="145" y="49"/>
                    </a:lnTo>
                    <a:lnTo>
                      <a:pt x="174" y="27"/>
                    </a:lnTo>
                    <a:lnTo>
                      <a:pt x="207" y="13"/>
                    </a:lnTo>
                    <a:lnTo>
                      <a:pt x="244"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20"/>
              <p:cNvSpPr>
                <a:spLocks noEditPoints="1"/>
              </p:cNvSpPr>
              <p:nvPr userDrawn="1"/>
            </p:nvSpPr>
            <p:spPr bwMode="auto">
              <a:xfrm>
                <a:off x="1533" y="3058"/>
                <a:ext cx="251" cy="302"/>
              </a:xfrm>
              <a:custGeom>
                <a:avLst/>
                <a:gdLst>
                  <a:gd name="T0" fmla="*/ 233 w 503"/>
                  <a:gd name="T1" fmla="*/ 82 h 604"/>
                  <a:gd name="T2" fmla="*/ 177 w 503"/>
                  <a:gd name="T3" fmla="*/ 105 h 604"/>
                  <a:gd name="T4" fmla="*/ 132 w 503"/>
                  <a:gd name="T5" fmla="*/ 150 h 604"/>
                  <a:gd name="T6" fmla="*/ 104 w 503"/>
                  <a:gd name="T7" fmla="*/ 211 h 604"/>
                  <a:gd name="T8" fmla="*/ 408 w 503"/>
                  <a:gd name="T9" fmla="*/ 247 h 604"/>
                  <a:gd name="T10" fmla="*/ 398 w 503"/>
                  <a:gd name="T11" fmla="*/ 177 h 604"/>
                  <a:gd name="T12" fmla="*/ 370 w 503"/>
                  <a:gd name="T13" fmla="*/ 124 h 604"/>
                  <a:gd name="T14" fmla="*/ 325 w 503"/>
                  <a:gd name="T15" fmla="*/ 91 h 604"/>
                  <a:gd name="T16" fmla="*/ 263 w 503"/>
                  <a:gd name="T17" fmla="*/ 79 h 604"/>
                  <a:gd name="T18" fmla="*/ 310 w 503"/>
                  <a:gd name="T19" fmla="*/ 3 h 604"/>
                  <a:gd name="T20" fmla="*/ 386 w 503"/>
                  <a:gd name="T21" fmla="*/ 29 h 604"/>
                  <a:gd name="T22" fmla="*/ 444 w 503"/>
                  <a:gd name="T23" fmla="*/ 78 h 604"/>
                  <a:gd name="T24" fmla="*/ 481 w 503"/>
                  <a:gd name="T25" fmla="*/ 146 h 604"/>
                  <a:gd name="T26" fmla="*/ 500 w 503"/>
                  <a:gd name="T27" fmla="*/ 230 h 604"/>
                  <a:gd name="T28" fmla="*/ 503 w 503"/>
                  <a:gd name="T29" fmla="*/ 325 h 604"/>
                  <a:gd name="T30" fmla="*/ 100 w 503"/>
                  <a:gd name="T31" fmla="*/ 371 h 604"/>
                  <a:gd name="T32" fmla="*/ 126 w 503"/>
                  <a:gd name="T33" fmla="*/ 445 h 604"/>
                  <a:gd name="T34" fmla="*/ 175 w 503"/>
                  <a:gd name="T35" fmla="*/ 497 h 604"/>
                  <a:gd name="T36" fmla="*/ 243 w 503"/>
                  <a:gd name="T37" fmla="*/ 523 h 604"/>
                  <a:gd name="T38" fmla="*/ 331 w 503"/>
                  <a:gd name="T39" fmla="*/ 522 h 604"/>
                  <a:gd name="T40" fmla="*/ 421 w 503"/>
                  <a:gd name="T41" fmla="*/ 490 h 604"/>
                  <a:gd name="T42" fmla="*/ 461 w 503"/>
                  <a:gd name="T43" fmla="*/ 549 h 604"/>
                  <a:gd name="T44" fmla="*/ 393 w 503"/>
                  <a:gd name="T45" fmla="*/ 585 h 604"/>
                  <a:gd name="T46" fmla="*/ 310 w 503"/>
                  <a:gd name="T47" fmla="*/ 603 h 604"/>
                  <a:gd name="T48" fmla="*/ 217 w 503"/>
                  <a:gd name="T49" fmla="*/ 601 h 604"/>
                  <a:gd name="T50" fmla="*/ 138 w 503"/>
                  <a:gd name="T51" fmla="*/ 578 h 604"/>
                  <a:gd name="T52" fmla="*/ 74 w 503"/>
                  <a:gd name="T53" fmla="*/ 530 h 604"/>
                  <a:gd name="T54" fmla="*/ 26 w 503"/>
                  <a:gd name="T55" fmla="*/ 457 h 604"/>
                  <a:gd name="T56" fmla="*/ 3 w 503"/>
                  <a:gd name="T57" fmla="*/ 361 h 604"/>
                  <a:gd name="T58" fmla="*/ 3 w 503"/>
                  <a:gd name="T59" fmla="*/ 251 h 604"/>
                  <a:gd name="T60" fmla="*/ 29 w 503"/>
                  <a:gd name="T61" fmla="*/ 157 h 604"/>
                  <a:gd name="T62" fmla="*/ 81 w 503"/>
                  <a:gd name="T63" fmla="*/ 81 h 604"/>
                  <a:gd name="T64" fmla="*/ 146 w 503"/>
                  <a:gd name="T65" fmla="*/ 29 h 604"/>
                  <a:gd name="T66" fmla="*/ 223 w 503"/>
                  <a:gd name="T67" fmla="*/ 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3" h="604">
                    <a:moveTo>
                      <a:pt x="263" y="79"/>
                    </a:moveTo>
                    <a:lnTo>
                      <a:pt x="233" y="82"/>
                    </a:lnTo>
                    <a:lnTo>
                      <a:pt x="204" y="91"/>
                    </a:lnTo>
                    <a:lnTo>
                      <a:pt x="177" y="105"/>
                    </a:lnTo>
                    <a:lnTo>
                      <a:pt x="154" y="125"/>
                    </a:lnTo>
                    <a:lnTo>
                      <a:pt x="132" y="150"/>
                    </a:lnTo>
                    <a:lnTo>
                      <a:pt x="116" y="179"/>
                    </a:lnTo>
                    <a:lnTo>
                      <a:pt x="104" y="211"/>
                    </a:lnTo>
                    <a:lnTo>
                      <a:pt x="97" y="247"/>
                    </a:lnTo>
                    <a:lnTo>
                      <a:pt x="408" y="247"/>
                    </a:lnTo>
                    <a:lnTo>
                      <a:pt x="405" y="209"/>
                    </a:lnTo>
                    <a:lnTo>
                      <a:pt x="398" y="177"/>
                    </a:lnTo>
                    <a:lnTo>
                      <a:pt x="386" y="149"/>
                    </a:lnTo>
                    <a:lnTo>
                      <a:pt x="370" y="124"/>
                    </a:lnTo>
                    <a:lnTo>
                      <a:pt x="350" y="105"/>
                    </a:lnTo>
                    <a:lnTo>
                      <a:pt x="325" y="91"/>
                    </a:lnTo>
                    <a:lnTo>
                      <a:pt x="297" y="82"/>
                    </a:lnTo>
                    <a:lnTo>
                      <a:pt x="263" y="79"/>
                    </a:lnTo>
                    <a:close/>
                    <a:moveTo>
                      <a:pt x="265" y="0"/>
                    </a:moveTo>
                    <a:lnTo>
                      <a:pt x="310" y="3"/>
                    </a:lnTo>
                    <a:lnTo>
                      <a:pt x="350" y="13"/>
                    </a:lnTo>
                    <a:lnTo>
                      <a:pt x="386" y="29"/>
                    </a:lnTo>
                    <a:lnTo>
                      <a:pt x="416" y="50"/>
                    </a:lnTo>
                    <a:lnTo>
                      <a:pt x="444" y="78"/>
                    </a:lnTo>
                    <a:lnTo>
                      <a:pt x="466" y="110"/>
                    </a:lnTo>
                    <a:lnTo>
                      <a:pt x="481" y="146"/>
                    </a:lnTo>
                    <a:lnTo>
                      <a:pt x="493" y="185"/>
                    </a:lnTo>
                    <a:lnTo>
                      <a:pt x="500" y="230"/>
                    </a:lnTo>
                    <a:lnTo>
                      <a:pt x="503" y="277"/>
                    </a:lnTo>
                    <a:lnTo>
                      <a:pt x="503" y="325"/>
                    </a:lnTo>
                    <a:lnTo>
                      <a:pt x="96" y="325"/>
                    </a:lnTo>
                    <a:lnTo>
                      <a:pt x="100" y="371"/>
                    </a:lnTo>
                    <a:lnTo>
                      <a:pt x="110" y="412"/>
                    </a:lnTo>
                    <a:lnTo>
                      <a:pt x="126" y="445"/>
                    </a:lnTo>
                    <a:lnTo>
                      <a:pt x="148" y="474"/>
                    </a:lnTo>
                    <a:lnTo>
                      <a:pt x="175" y="497"/>
                    </a:lnTo>
                    <a:lnTo>
                      <a:pt x="207" y="513"/>
                    </a:lnTo>
                    <a:lnTo>
                      <a:pt x="243" y="523"/>
                    </a:lnTo>
                    <a:lnTo>
                      <a:pt x="284" y="526"/>
                    </a:lnTo>
                    <a:lnTo>
                      <a:pt x="331" y="522"/>
                    </a:lnTo>
                    <a:lnTo>
                      <a:pt x="377" y="510"/>
                    </a:lnTo>
                    <a:lnTo>
                      <a:pt x="421" y="490"/>
                    </a:lnTo>
                    <a:lnTo>
                      <a:pt x="461" y="462"/>
                    </a:lnTo>
                    <a:lnTo>
                      <a:pt x="461" y="549"/>
                    </a:lnTo>
                    <a:lnTo>
                      <a:pt x="429" y="569"/>
                    </a:lnTo>
                    <a:lnTo>
                      <a:pt x="393" y="585"/>
                    </a:lnTo>
                    <a:lnTo>
                      <a:pt x="354" y="595"/>
                    </a:lnTo>
                    <a:lnTo>
                      <a:pt x="310" y="603"/>
                    </a:lnTo>
                    <a:lnTo>
                      <a:pt x="262" y="604"/>
                    </a:lnTo>
                    <a:lnTo>
                      <a:pt x="217" y="601"/>
                    </a:lnTo>
                    <a:lnTo>
                      <a:pt x="175" y="592"/>
                    </a:lnTo>
                    <a:lnTo>
                      <a:pt x="138" y="578"/>
                    </a:lnTo>
                    <a:lnTo>
                      <a:pt x="104" y="558"/>
                    </a:lnTo>
                    <a:lnTo>
                      <a:pt x="74" y="530"/>
                    </a:lnTo>
                    <a:lnTo>
                      <a:pt x="48" y="496"/>
                    </a:lnTo>
                    <a:lnTo>
                      <a:pt x="26" y="457"/>
                    </a:lnTo>
                    <a:lnTo>
                      <a:pt x="12" y="412"/>
                    </a:lnTo>
                    <a:lnTo>
                      <a:pt x="3" y="361"/>
                    </a:lnTo>
                    <a:lnTo>
                      <a:pt x="0" y="305"/>
                    </a:lnTo>
                    <a:lnTo>
                      <a:pt x="3" y="251"/>
                    </a:lnTo>
                    <a:lnTo>
                      <a:pt x="13" y="202"/>
                    </a:lnTo>
                    <a:lnTo>
                      <a:pt x="29" y="157"/>
                    </a:lnTo>
                    <a:lnTo>
                      <a:pt x="51" y="117"/>
                    </a:lnTo>
                    <a:lnTo>
                      <a:pt x="81" y="81"/>
                    </a:lnTo>
                    <a:lnTo>
                      <a:pt x="112" y="52"/>
                    </a:lnTo>
                    <a:lnTo>
                      <a:pt x="146" y="29"/>
                    </a:lnTo>
                    <a:lnTo>
                      <a:pt x="184" y="13"/>
                    </a:lnTo>
                    <a:lnTo>
                      <a:pt x="223" y="4"/>
                    </a:lnTo>
                    <a:lnTo>
                      <a:pt x="2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58" name="Picture 2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tretch>
              <a:fillRect/>
            </a:stretch>
          </p:blipFill>
          <p:spPr bwMode="auto">
            <a:xfrm>
              <a:off x="781049" y="589835"/>
              <a:ext cx="585789" cy="58578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4" name="Picture 2" descr="\\sfp\work\White_Whale\5-10387_Mix_Keynote\Working\MIX11_Logo_Big.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1024648"/>
      </p:ext>
    </p:extLst>
  </p:cSld>
  <p:clrMapOvr>
    <a:masterClrMapping/>
  </p:clrMapOvr>
  <p:timing>
    <p:tnLst>
      <p:par>
        <p:cTn id="1" dur="indefinite" restart="never" nodeType="tmRoot"/>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agenda title</a:t>
            </a:r>
            <a:endParaRPr lang="en-US" dirty="0"/>
          </a:p>
        </p:txBody>
      </p:sp>
      <p:sp>
        <p:nvSpPr>
          <p:cNvPr id="3" name="Date Placeholder 2"/>
          <p:cNvSpPr>
            <a:spLocks noGrp="1"/>
          </p:cNvSpPr>
          <p:nvPr>
            <p:ph type="dt" sz="half" idx="10"/>
          </p:nvPr>
        </p:nvSpPr>
        <p:spPr/>
        <p:txBody>
          <a:bodyPr/>
          <a:lstStyle/>
          <a:p>
            <a:fld id="{8CB0E40C-8BF1-4B6B-AC7B-B043F6C52E5C}" type="datetime1">
              <a:rPr lang="en-US" smtClean="0"/>
              <a:pPr/>
              <a:t>5/25/2011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Content Placeholder 6"/>
          <p:cNvSpPr>
            <a:spLocks noGrp="1"/>
          </p:cNvSpPr>
          <p:nvPr>
            <p:ph sz="quarter" idx="14"/>
          </p:nvPr>
        </p:nvSpPr>
        <p:spPr>
          <a:xfrm>
            <a:off x="381000" y="1428750"/>
            <a:ext cx="8382000" cy="3165872"/>
          </a:xfrm>
        </p:spPr>
        <p:txBody>
          <a:bodyPr>
            <a:normAutofit/>
          </a:bodyPr>
          <a:lstStyle>
            <a:lvl1pPr marL="0" indent="0">
              <a:buFontTx/>
              <a:buNone/>
              <a:defRPr sz="4000">
                <a:solidFill>
                  <a:schemeClr val="accent3"/>
                </a:solidFill>
              </a:defRPr>
            </a:lvl1pPr>
            <a:lvl2pPr marL="457200" indent="0">
              <a:buFontTx/>
              <a:buNone/>
              <a:defRPr sz="4000">
                <a:solidFill>
                  <a:schemeClr val="accent3"/>
                </a:solidFill>
              </a:defRPr>
            </a:lvl2pPr>
            <a:lvl3pPr marL="914400" indent="0">
              <a:buFontTx/>
              <a:buNone/>
              <a:defRPr sz="4000">
                <a:solidFill>
                  <a:schemeClr val="accent3"/>
                </a:solidFill>
              </a:defRPr>
            </a:lvl3pPr>
            <a:lvl4pPr marL="1371600" indent="0">
              <a:buFontTx/>
              <a:buNone/>
              <a:defRPr sz="4000">
                <a:solidFill>
                  <a:schemeClr val="accent3"/>
                </a:solidFill>
              </a:defRPr>
            </a:lvl4pPr>
            <a:lvl5pPr marL="1828800" indent="0">
              <a:buFontTx/>
              <a:buNone/>
              <a:defRPr sz="40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sfp\work\White_Whale\5-10387_Mix_Keynote\Working\MIX11_Logo_Big.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759615" y="4029126"/>
            <a:ext cx="862561" cy="6933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01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bwMode="auto">
          <a:xfrm>
            <a:off x="381797" y="285750"/>
            <a:ext cx="8380413" cy="4350544"/>
          </a:xfrm>
          <a:prstGeom prst="rect">
            <a:avLst/>
          </a:prstGeom>
          <a:solidFill>
            <a:schemeClr val="accent2"/>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60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p:txBody>
          <a:bodyPr/>
          <a:lstStyle/>
          <a:p>
            <a:fld id="{09A57E61-68E4-470C-86B9-1979713D7E67}" type="datetime1">
              <a:rPr lang="en-US" smtClean="0"/>
              <a:pPr/>
              <a:t>5/25/2011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ALT 1">
    <p:spTree>
      <p:nvGrpSpPr>
        <p:cNvPr id="1" name=""/>
        <p:cNvGrpSpPr/>
        <p:nvPr/>
      </p:nvGrpSpPr>
      <p:grpSpPr>
        <a:xfrm>
          <a:off x="0" y="0"/>
          <a:ext cx="0" cy="0"/>
          <a:chOff x="0" y="0"/>
          <a:chExt cx="0" cy="0"/>
        </a:xfrm>
      </p:grpSpPr>
      <p:sp>
        <p:nvSpPr>
          <p:cNvPr id="7" name="Rectangle 6"/>
          <p:cNvSpPr/>
          <p:nvPr userDrawn="1"/>
        </p:nvSpPr>
        <p:spPr bwMode="auto">
          <a:xfrm>
            <a:off x="381797" y="285750"/>
            <a:ext cx="8380413" cy="4350544"/>
          </a:xfrm>
          <a:prstGeom prst="rect">
            <a:avLst/>
          </a:prstGeom>
          <a:solidFill>
            <a:schemeClr val="accent4"/>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60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p:txBody>
          <a:bodyPr/>
          <a:lstStyle/>
          <a:p>
            <a:fld id="{D6D8BADD-2C7C-446D-BA5C-3B7526A214A8}" type="datetime1">
              <a:rPr lang="en-US" smtClean="0"/>
              <a:pPr/>
              <a:t>5/25/2011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052102675"/>
      </p:ext>
    </p:extLst>
  </p:cSld>
  <p:clrMapOvr>
    <a:masterClrMapping/>
  </p:clrMapOvr>
  <p:timing>
    <p:tnLst>
      <p:par>
        <p:cTn id="1" dur="indefinite" restart="never" nodeType="tmRoot"/>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ALT 2">
    <p:spTree>
      <p:nvGrpSpPr>
        <p:cNvPr id="1" name=""/>
        <p:cNvGrpSpPr/>
        <p:nvPr/>
      </p:nvGrpSpPr>
      <p:grpSpPr>
        <a:xfrm>
          <a:off x="0" y="0"/>
          <a:ext cx="0" cy="0"/>
          <a:chOff x="0" y="0"/>
          <a:chExt cx="0" cy="0"/>
        </a:xfrm>
      </p:grpSpPr>
      <p:sp>
        <p:nvSpPr>
          <p:cNvPr id="7" name="Rectangle 6"/>
          <p:cNvSpPr/>
          <p:nvPr userDrawn="1"/>
        </p:nvSpPr>
        <p:spPr bwMode="auto">
          <a:xfrm>
            <a:off x="381797" y="285750"/>
            <a:ext cx="8380413" cy="4350544"/>
          </a:xfrm>
          <a:prstGeom prst="rect">
            <a:avLst/>
          </a:prstGeom>
          <a:solidFill>
            <a:schemeClr val="accent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60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p:txBody>
          <a:bodyPr/>
          <a:lstStyle/>
          <a:p>
            <a:fld id="{F092B8EF-AA9E-4D78-AB11-0F7584EC55DD}" type="datetime1">
              <a:rPr lang="en-US" smtClean="0"/>
              <a:pPr/>
              <a:t>5/25/2011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607676448"/>
      </p:ext>
    </p:extLst>
  </p:cSld>
  <p:clrMapOvr>
    <a:masterClrMapping/>
  </p:clrMapOvr>
  <p:timing>
    <p:tnLst>
      <p:par>
        <p:cTn id="1" dur="indefinite" restart="never" nodeType="tmRoot"/>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ALT 3">
    <p:spTree>
      <p:nvGrpSpPr>
        <p:cNvPr id="1" name=""/>
        <p:cNvGrpSpPr/>
        <p:nvPr/>
      </p:nvGrpSpPr>
      <p:grpSpPr>
        <a:xfrm>
          <a:off x="0" y="0"/>
          <a:ext cx="0" cy="0"/>
          <a:chOff x="0" y="0"/>
          <a:chExt cx="0" cy="0"/>
        </a:xfrm>
      </p:grpSpPr>
      <p:sp>
        <p:nvSpPr>
          <p:cNvPr id="7" name="Rectangle 6"/>
          <p:cNvSpPr/>
          <p:nvPr userDrawn="1"/>
        </p:nvSpPr>
        <p:spPr bwMode="auto">
          <a:xfrm>
            <a:off x="381797" y="285750"/>
            <a:ext cx="8380413" cy="4350544"/>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8604" tIns="34302" rIns="68604" bIns="34302" numCol="1" rtlCol="0" anchor="ctr" anchorCtr="0" compatLnSpc="1">
            <a:prstTxWarp prst="textNoShape">
              <a:avLst/>
            </a:prstTxWarp>
          </a:bodyPr>
          <a:lstStyle/>
          <a:p>
            <a:pPr lvl="0" algn="ctr" defTabSz="685848" fontAlgn="base">
              <a:spcBef>
                <a:spcPct val="0"/>
              </a:spcBef>
              <a:spcAft>
                <a:spcPct val="0"/>
              </a:spcAft>
            </a:pPr>
            <a:endParaRPr lang="en-US" dirty="0" smtClean="0">
              <a:gradFill>
                <a:gsLst>
                  <a:gs pos="0">
                    <a:srgbClr val="FFFFFF"/>
                  </a:gs>
                  <a:gs pos="100000">
                    <a:srgbClr val="FFFFFF"/>
                  </a:gs>
                </a:gsLst>
                <a:lin ang="5400000" scaled="0"/>
              </a:gradFill>
              <a:latin typeface="+mj-lt"/>
            </a:endParaRPr>
          </a:p>
        </p:txBody>
      </p:sp>
      <p:sp>
        <p:nvSpPr>
          <p:cNvPr id="2" name="Title 1"/>
          <p:cNvSpPr>
            <a:spLocks noGrp="1"/>
          </p:cNvSpPr>
          <p:nvPr>
            <p:ph type="title" hasCustomPrompt="1"/>
          </p:nvPr>
        </p:nvSpPr>
        <p:spPr>
          <a:xfrm>
            <a:off x="886999" y="622889"/>
            <a:ext cx="7370002" cy="3676266"/>
          </a:xfrm>
        </p:spPr>
        <p:txBody>
          <a:bodyPr anchor="ctr" anchorCtr="0">
            <a:noAutofit/>
          </a:bodyPr>
          <a:lstStyle>
            <a:lvl1pPr algn="l">
              <a:defRPr sz="6000" b="0" cap="none" baseline="0">
                <a:solidFill>
                  <a:srgbClr val="FFFFFF"/>
                </a:solidFill>
              </a:defRPr>
            </a:lvl1pPr>
          </a:lstStyle>
          <a:p>
            <a:r>
              <a:rPr lang="en-US" dirty="0" smtClean="0"/>
              <a:t>Click to edit section title</a:t>
            </a:r>
            <a:endParaRPr lang="en-US" dirty="0"/>
          </a:p>
        </p:txBody>
      </p:sp>
      <p:sp>
        <p:nvSpPr>
          <p:cNvPr id="4" name="Date Placeholder 3"/>
          <p:cNvSpPr>
            <a:spLocks noGrp="1"/>
          </p:cNvSpPr>
          <p:nvPr>
            <p:ph type="dt" sz="half" idx="10"/>
          </p:nvPr>
        </p:nvSpPr>
        <p:spPr/>
        <p:txBody>
          <a:bodyPr/>
          <a:lstStyle/>
          <a:p>
            <a:fld id="{79688575-F723-4A56-AA6F-1450A01FC623}" type="datetime1">
              <a:rPr lang="en-US" smtClean="0"/>
              <a:pPr/>
              <a:t>5/25/2011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465996452"/>
      </p:ext>
    </p:extLst>
  </p:cSld>
  <p:clrMapOvr>
    <a:masterClrMapping/>
  </p:clrMapOvr>
  <p:timing>
    <p:tnLst>
      <p:par>
        <p:cTn id="1" dur="indefinite" restart="never" nodeType="tmRoot"/>
      </p:par>
    </p:tnLst>
    <p:bldLst>
      <p:bldP spid="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95000"/>
              </a:schemeClr>
            </a:gs>
            <a:gs pos="100000">
              <a:schemeClr val="bg2">
                <a:lumMod val="65000"/>
                <a:lumOff val="35000"/>
              </a:schemeClr>
            </a:gs>
          </a:gsLst>
          <a:lin ang="189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450"/>
            <a:ext cx="8382000" cy="130302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28750"/>
            <a:ext cx="8382000" cy="3165872"/>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303208" y="4822870"/>
            <a:ext cx="1098755" cy="182011"/>
          </a:xfrm>
          <a:prstGeom prst="rect">
            <a:avLst/>
          </a:prstGeom>
        </p:spPr>
        <p:txBody>
          <a:bodyPr vert="horz" lIns="91440" tIns="45720" rIns="91440" bIns="45720" rtlCol="0" anchor="ctr"/>
          <a:lstStyle>
            <a:lvl1pPr algn="r">
              <a:defRPr sz="900">
                <a:solidFill>
                  <a:schemeClr val="tx1">
                    <a:lumMod val="60000"/>
                    <a:lumOff val="40000"/>
                  </a:schemeClr>
                </a:solidFill>
              </a:defRPr>
            </a:lvl1pPr>
          </a:lstStyle>
          <a:p>
            <a:fld id="{8CB0E40C-8BF1-4B6B-AC7B-B043F6C52E5C}" type="datetime1">
              <a:rPr lang="en-US" smtClean="0"/>
              <a:pPr/>
              <a:t>5/25/2011</a:t>
            </a:fld>
            <a:endParaRPr lang="en-US" dirty="0"/>
          </a:p>
        </p:txBody>
      </p:sp>
      <p:sp>
        <p:nvSpPr>
          <p:cNvPr id="5" name="Footer Placeholder 4"/>
          <p:cNvSpPr>
            <a:spLocks noGrp="1"/>
          </p:cNvSpPr>
          <p:nvPr>
            <p:ph type="ftr" sz="quarter" idx="3"/>
          </p:nvPr>
        </p:nvSpPr>
        <p:spPr>
          <a:xfrm>
            <a:off x="3401960" y="4822870"/>
            <a:ext cx="2895600" cy="182011"/>
          </a:xfrm>
          <a:prstGeom prst="rect">
            <a:avLst/>
          </a:prstGeom>
        </p:spPr>
        <p:txBody>
          <a:bodyPr vert="horz" lIns="91440" tIns="45720" rIns="91440" bIns="45720" rtlCol="0" anchor="ctr"/>
          <a:lstStyle>
            <a:lvl1pPr algn="l">
              <a:defRPr sz="9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381000" y="4790766"/>
            <a:ext cx="340158" cy="246221"/>
          </a:xfrm>
          <a:prstGeom prst="rect">
            <a:avLst/>
          </a:prstGeom>
        </p:spPr>
        <p:txBody>
          <a:bodyPr vert="horz" wrap="none" lIns="91440" tIns="45720" rIns="91440" bIns="45720" rtlCol="0" anchor="ctr">
            <a:spAutoFit/>
          </a:bodyPr>
          <a:lstStyle>
            <a:lvl1pPr algn="l">
              <a:defRPr sz="1000">
                <a:solidFill>
                  <a:schemeClr val="tx1">
                    <a:lumMod val="60000"/>
                    <a:lumOff val="40000"/>
                  </a:schemeClr>
                </a:solidFill>
              </a:defRPr>
            </a:lvl1pPr>
          </a:lstStyle>
          <a:p>
            <a:fld id="{B6F15528-21DE-4FAA-801E-634DDDAF4B2B}" type="slidenum">
              <a:rPr lang="en-US" smtClean="0"/>
              <a:pPr/>
              <a:t>‹#›</a:t>
            </a:fld>
            <a:endParaRPr lang="en-US" dirty="0"/>
          </a:p>
        </p:txBody>
      </p:sp>
      <p:sp>
        <p:nvSpPr>
          <p:cNvPr id="12" name="TextBox 11"/>
          <p:cNvSpPr txBox="1"/>
          <p:nvPr userDrawn="1"/>
        </p:nvSpPr>
        <p:spPr>
          <a:xfrm>
            <a:off x="6580993" y="4798458"/>
            <a:ext cx="2182008" cy="230832"/>
          </a:xfrm>
          <a:prstGeom prst="rect">
            <a:avLst/>
          </a:prstGeom>
          <a:noFill/>
        </p:spPr>
        <p:txBody>
          <a:bodyPr wrap="none" rtlCol="0" anchor="ctr" anchorCtr="0">
            <a:spAutoFit/>
          </a:bodyPr>
          <a:lstStyle/>
          <a:p>
            <a:pPr algn="r"/>
            <a:r>
              <a:rPr lang="en-US" sz="900" dirty="0" smtClean="0">
                <a:solidFill>
                  <a:schemeClr val="accent3"/>
                </a:solidFill>
              </a:rPr>
              <a:t>Windows Phone </a:t>
            </a:r>
            <a:r>
              <a:rPr lang="en-US" sz="900" dirty="0" smtClean="0">
                <a:solidFill>
                  <a:schemeClr val="tx1">
                    <a:lumMod val="60000"/>
                    <a:lumOff val="40000"/>
                  </a:schemeClr>
                </a:solidFill>
              </a:rPr>
              <a:t>Microsoft</a:t>
            </a:r>
            <a:r>
              <a:rPr lang="en-US" sz="900" baseline="0" dirty="0" smtClean="0">
                <a:solidFill>
                  <a:schemeClr val="tx1">
                    <a:lumMod val="60000"/>
                    <a:lumOff val="40000"/>
                  </a:schemeClr>
                </a:solidFill>
              </a:rPr>
              <a:t> Corporation</a:t>
            </a:r>
            <a:r>
              <a:rPr lang="en-US" sz="900" dirty="0" smtClean="0">
                <a:solidFill>
                  <a:schemeClr val="tx1">
                    <a:lumMod val="60000"/>
                    <a:lumOff val="40000"/>
                  </a:schemeClr>
                </a:solidFill>
              </a:rPr>
              <a:t>.</a:t>
            </a:r>
            <a:endParaRPr lang="en-US" sz="900" dirty="0">
              <a:solidFill>
                <a:schemeClr val="tx1">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73" r:id="rId5"/>
    <p:sldLayoutId id="2147483651" r:id="rId6"/>
    <p:sldLayoutId id="2147483670" r:id="rId7"/>
    <p:sldLayoutId id="2147483671" r:id="rId8"/>
    <p:sldLayoutId id="2147483672" r:id="rId9"/>
    <p:sldLayoutId id="2147483650" r:id="rId10"/>
    <p:sldLayoutId id="2147483701" r:id="rId11"/>
    <p:sldLayoutId id="2147483654" r:id="rId12"/>
    <p:sldLayoutId id="2147483700" r:id="rId13"/>
    <p:sldLayoutId id="2147483657" r:id="rId14"/>
    <p:sldLayoutId id="2147483666" r:id="rId15"/>
    <p:sldLayoutId id="2147483667" r:id="rId16"/>
    <p:sldLayoutId id="2147483668" r:id="rId17"/>
    <p:sldLayoutId id="2147483655" r:id="rId18"/>
    <p:sldLayoutId id="2147483658" r:id="rId19"/>
    <p:sldLayoutId id="2147483659" r:id="rId20"/>
    <p:sldLayoutId id="2147483676" r:id="rId21"/>
    <p:sldLayoutId id="2147483677" r:id="rId22"/>
    <p:sldLayoutId id="2147483678" r:id="rId23"/>
    <p:sldLayoutId id="2147483679" r:id="rId24"/>
    <p:sldLayoutId id="2147483680" r:id="rId25"/>
    <p:sldLayoutId id="2147483681" r:id="rId26"/>
    <p:sldLayoutId id="2147483682" r:id="rId27"/>
    <p:sldLayoutId id="2147483692" r:id="rId28"/>
    <p:sldLayoutId id="2147483693" r:id="rId29"/>
    <p:sldLayoutId id="2147483694" r:id="rId30"/>
    <p:sldLayoutId id="2147483695" r:id="rId31"/>
    <p:sldLayoutId id="2147483699" r:id="rId32"/>
    <p:sldLayoutId id="2147483704" r:id="rId33"/>
    <p:sldLayoutId id="2147483705" r:id="rId34"/>
    <p:sldLayoutId id="2147483708" r:id="rId35"/>
  </p:sldLayoutIdLst>
  <p:timing>
    <p:tnLst>
      <p:par>
        <p:cTn id="1" dur="indefinite" restart="never" nodeType="tmRoot"/>
      </p:par>
    </p:tnLst>
  </p:timing>
  <p:hf hdr="0" ftr="0" dt="0"/>
  <p:txStyles>
    <p:titleStyle>
      <a:lvl1pPr algn="l" defTabSz="914400" rtl="0" eaLnBrk="1" latinLnBrk="0" hangingPunct="1">
        <a:spcBef>
          <a:spcPct val="0"/>
        </a:spcBef>
        <a:buNone/>
        <a:defRPr sz="4400" kern="1200" spc="-300" baseline="0">
          <a:solidFill>
            <a:schemeClr val="accent2"/>
          </a:solidFill>
          <a:latin typeface="+mj-lt"/>
          <a:ea typeface="+mj-ea"/>
          <a:cs typeface="+mj-cs"/>
        </a:defRPr>
      </a:lvl1pPr>
    </p:titleStyle>
    <p:bodyStyle>
      <a:lvl1pPr marL="342900" indent="-3429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solidFill>
          <a:latin typeface="+mn-lt"/>
          <a:ea typeface="+mn-ea"/>
          <a:cs typeface="+mn-cs"/>
        </a:defRPr>
      </a:lvl1pPr>
      <a:lvl2pPr marL="742950" indent="-28575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2pPr>
      <a:lvl3pPr marL="11430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3pPr>
      <a:lvl4pPr marL="16002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png"/><Relationship Id="rId4" Type="http://schemas.openxmlformats.org/officeDocument/2006/relationships/diagramLayout" Target="../diagrams/layout3.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1.png"/><Relationship Id="rId4" Type="http://schemas.openxmlformats.org/officeDocument/2006/relationships/diagramLayout" Target="../diagrams/layout4.xml"/><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pubcenter.microsoft.com/" TargetMode="External"/><Relationship Id="rId1" Type="http://schemas.openxmlformats.org/officeDocument/2006/relationships/slideLayout" Target="../slideLayouts/slideLayout10.xml"/><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Making Money in Marketplace</a:t>
            </a:r>
            <a:br>
              <a:rPr lang="en-US" dirty="0" smtClean="0"/>
            </a:br>
            <a:r>
              <a:rPr lang="en-US" sz="3200" dirty="0" smtClean="0"/>
              <a:t>Today and Tomorrow</a:t>
            </a:r>
            <a:endParaRPr lang="en-US" dirty="0"/>
          </a:p>
        </p:txBody>
      </p:sp>
      <p:sp>
        <p:nvSpPr>
          <p:cNvPr id="6" name="Subtitle 5"/>
          <p:cNvSpPr>
            <a:spLocks noGrp="1"/>
          </p:cNvSpPr>
          <p:nvPr>
            <p:ph type="subTitle" idx="1"/>
          </p:nvPr>
        </p:nvSpPr>
        <p:spPr>
          <a:xfrm>
            <a:off x="838200" y="3757932"/>
            <a:ext cx="4877098" cy="424732"/>
          </a:xfrm>
        </p:spPr>
        <p:txBody>
          <a:bodyPr/>
          <a:lstStyle/>
          <a:p>
            <a:r>
              <a:rPr lang="en-US" sz="2400" dirty="0" smtClean="0"/>
              <a:t>Analisa Roberts </a:t>
            </a:r>
            <a:endParaRPr lang="en-US" sz="2400" dirty="0"/>
          </a:p>
        </p:txBody>
      </p:sp>
      <p:sp>
        <p:nvSpPr>
          <p:cNvPr id="7" name="Text Placeholder 6"/>
          <p:cNvSpPr>
            <a:spLocks noGrp="1"/>
          </p:cNvSpPr>
          <p:nvPr>
            <p:ph type="body" sz="quarter" idx="16"/>
          </p:nvPr>
        </p:nvSpPr>
        <p:spPr>
          <a:xfrm>
            <a:off x="838200" y="4175502"/>
            <a:ext cx="4877098" cy="369332"/>
          </a:xfrm>
        </p:spPr>
        <p:txBody>
          <a:bodyPr/>
          <a:lstStyle/>
          <a:p>
            <a:r>
              <a:rPr lang="en-US" sz="2000" dirty="0" smtClean="0"/>
              <a:t>Windows Phone Marketplace</a:t>
            </a:r>
            <a:endParaRPr lang="en-US" sz="2000" dirty="0"/>
          </a:p>
        </p:txBody>
      </p:sp>
    </p:spTree>
    <p:extLst>
      <p:ext uri="{BB962C8B-B14F-4D97-AF65-F5344CB8AC3E}">
        <p14:creationId xmlns:p14="http://schemas.microsoft.com/office/powerpoint/2010/main" xmlns="" val="192726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Apps= Money </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xmlns="" val="883922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381000" y="171450"/>
            <a:ext cx="8382000" cy="934336"/>
          </a:xfrm>
        </p:spPr>
        <p:txBody>
          <a:bodyPr>
            <a:noAutofit/>
          </a:bodyPr>
          <a:lstStyle/>
          <a:p>
            <a:r>
              <a:rPr lang="en-US" dirty="0" smtClean="0"/>
              <a:t>What We Look for in Great Apps</a:t>
            </a:r>
            <a:br>
              <a:rPr lang="en-US" dirty="0" smtClean="0"/>
            </a:br>
            <a:endParaRPr lang="en-US" dirty="0"/>
          </a:p>
        </p:txBody>
      </p:sp>
      <p:graphicFrame>
        <p:nvGraphicFramePr>
          <p:cNvPr id="19" name="Diagram 18"/>
          <p:cNvGraphicFramePr/>
          <p:nvPr>
            <p:extLst>
              <p:ext uri="{D42A27DB-BD31-4B8C-83A1-F6EECF244321}">
                <p14:modId xmlns:p14="http://schemas.microsoft.com/office/powerpoint/2010/main" xmlns="" val="2250032487"/>
              </p:ext>
            </p:extLst>
          </p:nvPr>
        </p:nvGraphicFramePr>
        <p:xfrm>
          <a:off x="1256663" y="1488583"/>
          <a:ext cx="3418732" cy="2375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3871822106"/>
              </p:ext>
            </p:extLst>
          </p:nvPr>
        </p:nvGraphicFramePr>
        <p:xfrm>
          <a:off x="4675395" y="1105682"/>
          <a:ext cx="3110312" cy="2771296"/>
        </p:xfrm>
        <a:graphic>
          <a:graphicData uri="http://schemas.openxmlformats.org/drawingml/2006/table">
            <a:tbl>
              <a:tblPr firstRow="1" bandRow="1">
                <a:tableStyleId>{5C22544A-7EE6-4342-B048-85BDC9FD1C3A}</a:tableStyleId>
              </a:tblPr>
              <a:tblGrid>
                <a:gridCol w="3110312"/>
              </a:tblGrid>
              <a:tr h="360894">
                <a:tc>
                  <a:txBody>
                    <a:bodyPr/>
                    <a:lstStyle/>
                    <a:p>
                      <a:r>
                        <a:rPr lang="en-US" sz="1400" dirty="0" smtClean="0">
                          <a:solidFill>
                            <a:schemeClr val="accent6"/>
                          </a:solidFill>
                          <a:latin typeface="Segoe Light" charset="0"/>
                        </a:rPr>
                        <a:t>Great</a:t>
                      </a:r>
                      <a:r>
                        <a:rPr lang="en-US" sz="1400" baseline="0" dirty="0" smtClean="0">
                          <a:solidFill>
                            <a:schemeClr val="accent6"/>
                          </a:solidFill>
                          <a:latin typeface="Segoe Light" charset="0"/>
                        </a:rPr>
                        <a:t> Apps  . . . </a:t>
                      </a:r>
                      <a:endParaRPr lang="en-US" sz="1400" dirty="0">
                        <a:solidFill>
                          <a:schemeClr val="accent6"/>
                        </a:solidFill>
                        <a:latin typeface="Segoe Light" charset="0"/>
                      </a:endParaRPr>
                    </a:p>
                  </a:txBody>
                  <a:tcPr marL="68598" marR="68598" marT="34290" marB="34290">
                    <a:noFill/>
                  </a:tcPr>
                </a:tc>
              </a:tr>
              <a:tr h="79006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b="1" baseline="0" dirty="0" smtClean="0">
                          <a:solidFill>
                            <a:schemeClr val="bg1"/>
                          </a:solidFill>
                          <a:latin typeface="Segoe Light" charset="0"/>
                        </a:rPr>
                        <a:t>Stand Out </a:t>
                      </a:r>
                      <a:r>
                        <a:rPr lang="en-US" sz="1200" b="0" baseline="0" dirty="0" smtClean="0">
                          <a:solidFill>
                            <a:schemeClr val="bg1"/>
                          </a:solidFill>
                          <a:latin typeface="Segoe Light" charset="0"/>
                        </a:rPr>
                        <a:t>- </a:t>
                      </a:r>
                      <a:r>
                        <a:rPr lang="en-US" sz="1200" dirty="0" smtClean="0">
                          <a:solidFill>
                            <a:schemeClr val="bg1"/>
                          </a:solidFill>
                        </a:rPr>
                        <a:t>Look and</a:t>
                      </a:r>
                      <a:r>
                        <a:rPr lang="en-US" sz="1200" baseline="0" dirty="0" smtClean="0">
                          <a:solidFill>
                            <a:schemeClr val="bg1"/>
                          </a:solidFill>
                        </a:rPr>
                        <a:t> </a:t>
                      </a:r>
                      <a:r>
                        <a:rPr lang="en-US" sz="1200" dirty="0" smtClean="0">
                          <a:solidFill>
                            <a:schemeClr val="bg1"/>
                          </a:solidFill>
                        </a:rPr>
                        <a:t>feel as if they are designed for and integral part of Windows Phone 7</a:t>
                      </a:r>
                      <a:endParaRPr lang="en-US" sz="1200" dirty="0">
                        <a:solidFill>
                          <a:schemeClr val="bg1"/>
                        </a:solidFill>
                        <a:latin typeface="Segoe Light" charset="0"/>
                      </a:endParaRPr>
                    </a:p>
                  </a:txBody>
                  <a:tcPr marL="68598" marR="68598" marT="34290" marB="34290">
                    <a:solidFill>
                      <a:srgbClr val="92D050"/>
                    </a:solidFill>
                  </a:tcPr>
                </a:tc>
              </a:tr>
              <a:tr h="850034">
                <a:tc>
                  <a:txBody>
                    <a:bodyPr/>
                    <a:lstStyle/>
                    <a:p>
                      <a:r>
                        <a:rPr lang="en-US" sz="1200" b="1" dirty="0" smtClean="0">
                          <a:solidFill>
                            <a:schemeClr val="bg1"/>
                          </a:solidFill>
                          <a:latin typeface="Segoe Light" charset="0"/>
                        </a:rPr>
                        <a:t>Are</a:t>
                      </a:r>
                      <a:r>
                        <a:rPr lang="en-US" sz="1200" b="1" baseline="0" dirty="0" smtClean="0">
                          <a:solidFill>
                            <a:schemeClr val="bg1"/>
                          </a:solidFill>
                          <a:latin typeface="Segoe Light" charset="0"/>
                        </a:rPr>
                        <a:t> Useful </a:t>
                      </a:r>
                      <a:r>
                        <a:rPr lang="en-US" sz="1200" baseline="0" dirty="0" smtClean="0">
                          <a:solidFill>
                            <a:schemeClr val="bg1"/>
                          </a:solidFill>
                          <a:latin typeface="Segoe Light" charset="0"/>
                        </a:rPr>
                        <a:t>– </a:t>
                      </a:r>
                      <a:r>
                        <a:rPr lang="en-US" sz="1200" baseline="0" dirty="0" smtClean="0">
                          <a:solidFill>
                            <a:schemeClr val="bg1"/>
                          </a:solidFill>
                          <a:latin typeface="+mn-lt"/>
                        </a:rPr>
                        <a:t>providing expected </a:t>
                      </a:r>
                      <a:r>
                        <a:rPr lang="en-US" sz="1200" dirty="0" smtClean="0">
                          <a:solidFill>
                            <a:schemeClr val="bg1"/>
                          </a:solidFill>
                        </a:rPr>
                        <a:t>feature</a:t>
                      </a:r>
                      <a:r>
                        <a:rPr lang="en-US" sz="1200" baseline="0" dirty="0" smtClean="0">
                          <a:solidFill>
                            <a:schemeClr val="bg1"/>
                          </a:solidFill>
                        </a:rPr>
                        <a:t> set</a:t>
                      </a:r>
                      <a:r>
                        <a:rPr lang="en-US" sz="1200" dirty="0" smtClean="0">
                          <a:solidFill>
                            <a:schemeClr val="bg1"/>
                          </a:solidFill>
                        </a:rPr>
                        <a:t>, presented</a:t>
                      </a:r>
                      <a:r>
                        <a:rPr lang="en-US" sz="1200" baseline="0" dirty="0" smtClean="0">
                          <a:solidFill>
                            <a:schemeClr val="bg1"/>
                          </a:solidFill>
                        </a:rPr>
                        <a:t> with </a:t>
                      </a:r>
                      <a:r>
                        <a:rPr lang="en-US" sz="1200" dirty="0" smtClean="0">
                          <a:solidFill>
                            <a:schemeClr val="bg1"/>
                          </a:solidFill>
                        </a:rPr>
                        <a:t>visual impact, that compels frequent use in a new</a:t>
                      </a:r>
                      <a:r>
                        <a:rPr lang="en-US" sz="1200" baseline="0" dirty="0" smtClean="0">
                          <a:solidFill>
                            <a:schemeClr val="bg1"/>
                          </a:solidFill>
                        </a:rPr>
                        <a:t> way</a:t>
                      </a:r>
                      <a:endParaRPr lang="en-US" sz="1200" dirty="0">
                        <a:solidFill>
                          <a:schemeClr val="bg1"/>
                        </a:solidFill>
                        <a:latin typeface="Segoe Light" charset="0"/>
                      </a:endParaRPr>
                    </a:p>
                  </a:txBody>
                  <a:tcPr marL="68598" marR="68598" marT="34290" marB="34290">
                    <a:solidFill>
                      <a:schemeClr val="accent1"/>
                    </a:solidFill>
                  </a:tcPr>
                </a:tc>
              </a:tr>
              <a:tr h="770303">
                <a:tc>
                  <a:txBody>
                    <a:bodyPr/>
                    <a:lstStyle/>
                    <a:p>
                      <a:r>
                        <a:rPr lang="en-US" sz="1200" b="1" dirty="0" smtClean="0">
                          <a:solidFill>
                            <a:schemeClr val="bg1"/>
                          </a:solidFill>
                          <a:latin typeface="Segoe Light" charset="0"/>
                        </a:rPr>
                        <a:t>Work</a:t>
                      </a:r>
                      <a:r>
                        <a:rPr lang="en-US" sz="1200" b="1" baseline="0" dirty="0" smtClean="0">
                          <a:solidFill>
                            <a:schemeClr val="bg1"/>
                          </a:solidFill>
                          <a:latin typeface="Segoe Light" charset="0"/>
                        </a:rPr>
                        <a:t> </a:t>
                      </a:r>
                      <a:r>
                        <a:rPr lang="en-US" sz="1200" dirty="0" smtClean="0">
                          <a:solidFill>
                            <a:schemeClr val="bg1"/>
                          </a:solidFill>
                          <a:latin typeface="Segoe Light" charset="0"/>
                        </a:rPr>
                        <a:t>as promised, include quality content,</a:t>
                      </a:r>
                      <a:r>
                        <a:rPr lang="en-US" sz="1200" baseline="0" dirty="0" smtClean="0">
                          <a:solidFill>
                            <a:schemeClr val="bg1"/>
                          </a:solidFill>
                          <a:latin typeface="Segoe Light" charset="0"/>
                        </a:rPr>
                        <a:t> </a:t>
                      </a:r>
                      <a:r>
                        <a:rPr lang="en-US" sz="1200" dirty="0" smtClean="0">
                          <a:solidFill>
                            <a:schemeClr val="bg1"/>
                          </a:solidFill>
                          <a:latin typeface="Segoe Light" charset="0"/>
                        </a:rPr>
                        <a:t>and are easy to use</a:t>
                      </a:r>
                      <a:endParaRPr lang="en-US" sz="1200" dirty="0">
                        <a:solidFill>
                          <a:schemeClr val="bg1"/>
                        </a:solidFill>
                        <a:latin typeface="Segoe Light" charset="0"/>
                      </a:endParaRPr>
                    </a:p>
                  </a:txBody>
                  <a:tcPr marL="68598" marR="68598" marT="34290" marB="34290">
                    <a:solidFill>
                      <a:srgbClr val="FFC000"/>
                    </a:solidFill>
                  </a:tcPr>
                </a:tc>
              </a:tr>
            </a:tbl>
          </a:graphicData>
        </a:graphic>
      </p:graphicFrame>
      <p:cxnSp>
        <p:nvCxnSpPr>
          <p:cNvPr id="25" name="Straight Connector 24"/>
          <p:cNvCxnSpPr/>
          <p:nvPr/>
        </p:nvCxnSpPr>
        <p:spPr>
          <a:xfrm>
            <a:off x="3340315" y="2909772"/>
            <a:ext cx="83106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05562" y="2303304"/>
            <a:ext cx="1365818"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284461" y="1685721"/>
            <a:ext cx="188692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76519" y="4028955"/>
            <a:ext cx="7190963" cy="646331"/>
          </a:xfrm>
          <a:prstGeom prst="rect">
            <a:avLst/>
          </a:prstGeom>
          <a:noFill/>
        </p:spPr>
        <p:txBody>
          <a:bodyPr wrap="square" rtlCol="0">
            <a:spAutoFit/>
          </a:bodyPr>
          <a:lstStyle/>
          <a:p>
            <a:r>
              <a:rPr lang="en-GB" dirty="0">
                <a:gradFill>
                  <a:gsLst>
                    <a:gs pos="0">
                      <a:srgbClr val="737373"/>
                    </a:gs>
                    <a:gs pos="86000">
                      <a:srgbClr val="737373"/>
                    </a:gs>
                  </a:gsLst>
                  <a:lin ang="5400000" scaled="0"/>
                </a:gradFill>
              </a:rPr>
              <a:t>Great </a:t>
            </a:r>
            <a:r>
              <a:rPr lang="en-GB" dirty="0" smtClean="0">
                <a:gradFill>
                  <a:gsLst>
                    <a:gs pos="0">
                      <a:srgbClr val="737373"/>
                    </a:gs>
                    <a:gs pos="86000">
                      <a:srgbClr val="737373"/>
                    </a:gs>
                  </a:gsLst>
                  <a:lin ang="5400000" scaled="0"/>
                </a:gradFill>
              </a:rPr>
              <a:t>Apps </a:t>
            </a:r>
            <a:r>
              <a:rPr lang="en-GB" dirty="0">
                <a:gradFill>
                  <a:gsLst>
                    <a:gs pos="0">
                      <a:srgbClr val="737373"/>
                    </a:gs>
                    <a:gs pos="86000">
                      <a:srgbClr val="737373"/>
                    </a:gs>
                  </a:gsLst>
                  <a:lin ang="5400000" scaled="0"/>
                </a:gradFill>
              </a:rPr>
              <a:t>start with strong </a:t>
            </a:r>
            <a:r>
              <a:rPr lang="en-GB" b="1" dirty="0">
                <a:gradFill>
                  <a:gsLst>
                    <a:gs pos="0">
                      <a:srgbClr val="737373"/>
                    </a:gs>
                    <a:gs pos="86000">
                      <a:srgbClr val="737373"/>
                    </a:gs>
                  </a:gsLst>
                  <a:lin ang="5400000" scaled="0"/>
                </a:gradFill>
              </a:rPr>
              <a:t>functionality</a:t>
            </a:r>
            <a:r>
              <a:rPr lang="en-GB" dirty="0">
                <a:gradFill>
                  <a:gsLst>
                    <a:gs pos="0">
                      <a:srgbClr val="737373"/>
                    </a:gs>
                    <a:gs pos="86000">
                      <a:srgbClr val="737373"/>
                    </a:gs>
                  </a:gsLst>
                  <a:lin ang="5400000" scaled="0"/>
                </a:gradFill>
              </a:rPr>
              <a:t>, add device-focused </a:t>
            </a:r>
            <a:r>
              <a:rPr lang="en-GB" b="1" dirty="0">
                <a:gradFill>
                  <a:gsLst>
                    <a:gs pos="0">
                      <a:srgbClr val="737373"/>
                    </a:gs>
                    <a:gs pos="86000">
                      <a:srgbClr val="737373"/>
                    </a:gs>
                  </a:gsLst>
                  <a:lin ang="5400000" scaled="0"/>
                </a:gradFill>
              </a:rPr>
              <a:t>utility</a:t>
            </a:r>
            <a:r>
              <a:rPr lang="en-GB" dirty="0">
                <a:gradFill>
                  <a:gsLst>
                    <a:gs pos="0">
                      <a:srgbClr val="737373"/>
                    </a:gs>
                    <a:gs pos="86000">
                      <a:srgbClr val="737373"/>
                    </a:gs>
                  </a:gsLst>
                  <a:lin ang="5400000" scaled="0"/>
                </a:gradFill>
              </a:rPr>
              <a:t>, and finish with a </a:t>
            </a:r>
            <a:r>
              <a:rPr lang="en-GB" dirty="0" smtClean="0">
                <a:gradFill>
                  <a:gsLst>
                    <a:gs pos="0">
                      <a:srgbClr val="737373"/>
                    </a:gs>
                    <a:gs pos="86000">
                      <a:srgbClr val="737373"/>
                    </a:gs>
                  </a:gsLst>
                  <a:lin ang="5400000" scaled="0"/>
                </a:gradFill>
              </a:rPr>
              <a:t>delightful </a:t>
            </a:r>
            <a:r>
              <a:rPr lang="en-GB" b="1" dirty="0">
                <a:gradFill>
                  <a:gsLst>
                    <a:gs pos="0">
                      <a:srgbClr val="737373"/>
                    </a:gs>
                    <a:gs pos="86000">
                      <a:srgbClr val="737373"/>
                    </a:gs>
                  </a:gsLst>
                  <a:lin ang="5400000" scaled="0"/>
                </a:gradFill>
              </a:rPr>
              <a:t>WP7 user </a:t>
            </a:r>
            <a:r>
              <a:rPr lang="en-GB" b="1" dirty="0" smtClean="0">
                <a:gradFill>
                  <a:gsLst>
                    <a:gs pos="0">
                      <a:srgbClr val="737373"/>
                    </a:gs>
                    <a:gs pos="86000">
                      <a:srgbClr val="737373"/>
                    </a:gs>
                  </a:gsLst>
                  <a:lin ang="5400000" scaled="0"/>
                </a:gradFill>
              </a:rPr>
              <a:t>experience</a:t>
            </a:r>
            <a:endParaRPr lang="en-GB" b="1" dirty="0">
              <a:gradFill>
                <a:gsLst>
                  <a:gs pos="0">
                    <a:srgbClr val="737373"/>
                  </a:gs>
                  <a:gs pos="86000">
                    <a:srgbClr val="737373"/>
                  </a:gs>
                </a:gsLst>
                <a:lin ang="5400000" scaled="0"/>
              </a:gradFill>
            </a:endParaRPr>
          </a:p>
        </p:txBody>
      </p:sp>
    </p:spTree>
    <p:extLst>
      <p:ext uri="{BB962C8B-B14F-4D97-AF65-F5344CB8AC3E}">
        <p14:creationId xmlns:p14="http://schemas.microsoft.com/office/powerpoint/2010/main" xmlns="" val="189359794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Functionality</a:t>
            </a:r>
            <a:r>
              <a:rPr lang="en-US" dirty="0" smtClean="0"/>
              <a:t/>
            </a:r>
            <a:br>
              <a:rPr lang="en-US" dirty="0" smtClean="0"/>
            </a:br>
            <a:r>
              <a:rPr lang="en-US" sz="3100" dirty="0" smtClean="0">
                <a:solidFill>
                  <a:schemeClr val="accent6"/>
                </a:solidFill>
              </a:rPr>
              <a:t>Works as </a:t>
            </a:r>
            <a:r>
              <a:rPr lang="en-US" sz="3100" dirty="0">
                <a:solidFill>
                  <a:schemeClr val="accent6"/>
                </a:solidFill>
              </a:rPr>
              <a:t>promised, </a:t>
            </a:r>
            <a:r>
              <a:rPr lang="en-US" sz="3100" dirty="0" smtClean="0">
                <a:solidFill>
                  <a:schemeClr val="accent6"/>
                </a:solidFill>
              </a:rPr>
              <a:t>includes </a:t>
            </a:r>
            <a:r>
              <a:rPr lang="en-US" sz="3100" dirty="0">
                <a:solidFill>
                  <a:schemeClr val="accent6"/>
                </a:solidFill>
              </a:rPr>
              <a:t>quality content, and </a:t>
            </a:r>
            <a:r>
              <a:rPr lang="en-US" sz="3100" dirty="0" smtClean="0">
                <a:solidFill>
                  <a:schemeClr val="accent6"/>
                </a:solidFill>
              </a:rPr>
              <a:t>is easy </a:t>
            </a:r>
            <a:r>
              <a:rPr lang="en-US" sz="3100" dirty="0">
                <a:solidFill>
                  <a:schemeClr val="accent6"/>
                </a:solidFill>
              </a:rPr>
              <a:t>to use</a:t>
            </a:r>
            <a:r>
              <a:rPr lang="en-US" sz="2700" dirty="0">
                <a:solidFill>
                  <a:schemeClr val="accent6"/>
                </a:solidFill>
                <a:latin typeface="Segoe Light" charset="0"/>
              </a:rPr>
              <a:t/>
            </a:r>
            <a:br>
              <a:rPr lang="en-US" sz="2700" dirty="0">
                <a:solidFill>
                  <a:schemeClr val="accent6"/>
                </a:solidFill>
                <a:latin typeface="Segoe Light" charset="0"/>
              </a:rPr>
            </a:br>
            <a:r>
              <a:rPr lang="en-US" sz="2700" dirty="0" smtClean="0">
                <a:solidFill>
                  <a:schemeClr val="accent6"/>
                </a:solidFill>
              </a:rPr>
              <a:t/>
            </a:r>
            <a:br>
              <a:rPr lang="en-US" sz="2700" dirty="0" smtClean="0">
                <a:solidFill>
                  <a:schemeClr val="accent6"/>
                </a:solidFill>
              </a:rPr>
            </a:br>
            <a:endParaRPr lang="en-US" dirty="0">
              <a:solidFill>
                <a:schemeClr val="accent6"/>
              </a:solidFill>
            </a:endParaRPr>
          </a:p>
        </p:txBody>
      </p:sp>
      <p:sp>
        <p:nvSpPr>
          <p:cNvPr id="3" name="Content Placeholder 2"/>
          <p:cNvSpPr>
            <a:spLocks noGrp="1"/>
          </p:cNvSpPr>
          <p:nvPr>
            <p:ph idx="4294967295"/>
          </p:nvPr>
        </p:nvSpPr>
        <p:spPr>
          <a:xfrm>
            <a:off x="0" y="1332712"/>
            <a:ext cx="8382000" cy="3165475"/>
          </a:xfrm>
        </p:spPr>
        <p:txBody>
          <a:bodyPr/>
          <a:lstStyle/>
          <a:p>
            <a:pPr lvl="1"/>
            <a:r>
              <a:rPr lang="en-US" dirty="0" smtClean="0"/>
              <a:t>Highly Functional apps work as promised, include quality content and are easy to use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22326725"/>
              </p:ext>
            </p:extLst>
          </p:nvPr>
        </p:nvGraphicFramePr>
        <p:xfrm>
          <a:off x="365760" y="1418389"/>
          <a:ext cx="8438810" cy="3241190"/>
        </p:xfrm>
        <a:graphic>
          <a:graphicData uri="http://schemas.openxmlformats.org/drawingml/2006/table">
            <a:tbl>
              <a:tblPr firstRow="1" bandRow="1">
                <a:tableStyleId>{5C22544A-7EE6-4342-B048-85BDC9FD1C3A}</a:tableStyleId>
              </a:tblPr>
              <a:tblGrid>
                <a:gridCol w="2864326"/>
                <a:gridCol w="3036627"/>
                <a:gridCol w="2537857"/>
              </a:tblGrid>
              <a:tr h="400050">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Core Functionality</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211"/>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Content Quality</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211"/>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Ease of Use</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211"/>
                    </a:solidFill>
                  </a:tcPr>
                </a:tc>
              </a:tr>
              <a:tr h="2212490">
                <a:tc>
                  <a:txBody>
                    <a:bodyPr/>
                    <a:lstStyle/>
                    <a:p>
                      <a:pPr algn="ctr"/>
                      <a:endParaRPr lang="en-US" sz="1800" b="0" spc="0" dirty="0">
                        <a:gradFill>
                          <a:gsLst>
                            <a:gs pos="0">
                              <a:schemeClr val="tx2"/>
                            </a:gs>
                            <a:gs pos="99000">
                              <a:schemeClr val="tx2"/>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480060">
                <a:tc>
                  <a:txBody>
                    <a:bodyPr/>
                    <a:lstStyle/>
                    <a:p>
                      <a:pPr marL="115888" marR="0" indent="0" algn="l" defTabSz="914363" rtl="0" eaLnBrk="1" fontAlgn="auto" latinLnBrk="0" hangingPunct="1">
                        <a:lnSpc>
                          <a:spcPct val="100000"/>
                        </a:lnSpc>
                        <a:spcBef>
                          <a:spcPts val="0"/>
                        </a:spcBef>
                        <a:spcAft>
                          <a:spcPts val="0"/>
                        </a:spcAft>
                        <a:buClrTx/>
                        <a:buSzTx/>
                        <a:buFontTx/>
                        <a:buNone/>
                        <a:tabLst/>
                        <a:defRPr/>
                      </a:pPr>
                      <a:r>
                        <a:rPr lang="en-US" sz="1100" dirty="0" smtClean="0">
                          <a:latin typeface="+mn-lt"/>
                        </a:rPr>
                        <a:t>Outstanding performance.  Quick loading.  Does not hang or crash.</a:t>
                      </a:r>
                      <a:r>
                        <a:rPr lang="en-US" sz="1100" baseline="0" dirty="0" smtClean="0">
                          <a:latin typeface="+mn-lt"/>
                        </a:rPr>
                        <a:t>  </a:t>
                      </a:r>
                      <a:endParaRPr lang="en-US" sz="1100" dirty="0" smtClean="0">
                        <a:latin typeface="+mn-lt"/>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t" latinLnBrk="0" hangingPunct="1">
                        <a:lnSpc>
                          <a:spcPct val="100000"/>
                        </a:lnSpc>
                        <a:spcBef>
                          <a:spcPts val="0"/>
                        </a:spcBef>
                        <a:spcAft>
                          <a:spcPts val="0"/>
                        </a:spcAft>
                        <a:buClrTx/>
                        <a:buSzTx/>
                        <a:buFontTx/>
                        <a:buNone/>
                        <a:tabLst/>
                        <a:defRPr/>
                      </a:pPr>
                      <a:r>
                        <a:rPr lang="en-US" sz="1100" dirty="0" smtClean="0">
                          <a:latin typeface="+mn-lt"/>
                        </a:rPr>
                        <a:t>Content is dynamic or exceptionally well prepared.  Description and metadata</a:t>
                      </a:r>
                      <a:r>
                        <a:rPr lang="en-US" sz="1100" baseline="0" dirty="0" smtClean="0">
                          <a:latin typeface="+mn-lt"/>
                        </a:rPr>
                        <a:t> help sell the app</a:t>
                      </a:r>
                      <a:endParaRPr lang="en-US" sz="1100" dirty="0" smtClean="0">
                        <a:latin typeface="+mn-lt"/>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t" latinLnBrk="0" hangingPunct="1">
                        <a:lnSpc>
                          <a:spcPct val="100000"/>
                        </a:lnSpc>
                        <a:spcBef>
                          <a:spcPts val="0"/>
                        </a:spcBef>
                        <a:spcAft>
                          <a:spcPts val="0"/>
                        </a:spcAft>
                        <a:buClrTx/>
                        <a:buSzTx/>
                        <a:buFontTx/>
                        <a:buNone/>
                        <a:tabLst/>
                        <a:defRPr/>
                      </a:pPr>
                      <a:r>
                        <a:rPr lang="en-US" sz="1100" dirty="0" smtClean="0">
                          <a:latin typeface="+mn-lt"/>
                        </a:rPr>
                        <a:t>First use of the app is intuitive and reassuring. Advanced features are discoverable and understandable</a:t>
                      </a:r>
                      <a:endParaRPr lang="en-US" sz="1100" kern="1200" dirty="0" smtClean="0">
                        <a:solidFill>
                          <a:schemeClr val="dk1"/>
                        </a:solidFill>
                        <a:latin typeface="+mn-lt"/>
                        <a:ea typeface="+mn-ea"/>
                        <a:cs typeface="+mn-cs"/>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bl>
          </a:graphicData>
        </a:graphic>
      </p:graphicFrame>
      <p:graphicFrame>
        <p:nvGraphicFramePr>
          <p:cNvPr id="11" name="Diagram 10"/>
          <p:cNvGraphicFramePr/>
          <p:nvPr>
            <p:extLst>
              <p:ext uri="{D42A27DB-BD31-4B8C-83A1-F6EECF244321}">
                <p14:modId xmlns:p14="http://schemas.microsoft.com/office/powerpoint/2010/main" xmlns="" val="1735101658"/>
              </p:ext>
            </p:extLst>
          </p:nvPr>
        </p:nvGraphicFramePr>
        <p:xfrm>
          <a:off x="8591699" y="1"/>
          <a:ext cx="474481" cy="32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3944358" y="1935278"/>
            <a:ext cx="1478980" cy="2072437"/>
          </a:xfrm>
          <a:prstGeom prst="rect">
            <a:avLst/>
          </a:prstGeom>
          <a:noFill/>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6800771" y="1935278"/>
            <a:ext cx="1581229" cy="2068606"/>
          </a:xfrm>
          <a:prstGeom prst="rect">
            <a:avLst/>
          </a:prstGeom>
          <a:noFill/>
        </p:spPr>
      </p:pic>
      <p:pic>
        <p:nvPicPr>
          <p:cNvPr id="5"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89252" y="1939109"/>
            <a:ext cx="1454403" cy="2068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1830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672" y="47598"/>
            <a:ext cx="8642508" cy="1303020"/>
          </a:xfrm>
        </p:spPr>
        <p:txBody>
          <a:bodyPr>
            <a:normAutofit fontScale="90000"/>
          </a:bodyPr>
          <a:lstStyle/>
          <a:p>
            <a:r>
              <a:rPr lang="en-US" sz="4900" dirty="0" smtClean="0"/>
              <a:t>Utility</a:t>
            </a:r>
            <a:r>
              <a:rPr lang="en-US" sz="2700" dirty="0" smtClean="0">
                <a:solidFill>
                  <a:schemeClr val="accent6"/>
                </a:solidFill>
              </a:rPr>
              <a:t/>
            </a:r>
            <a:br>
              <a:rPr lang="en-US" sz="2700" dirty="0" smtClean="0">
                <a:solidFill>
                  <a:schemeClr val="accent6"/>
                </a:solidFill>
              </a:rPr>
            </a:br>
            <a:r>
              <a:rPr lang="en-US" sz="3000" dirty="0">
                <a:solidFill>
                  <a:schemeClr val="accent6"/>
                </a:solidFill>
              </a:rPr>
              <a:t>Incorporates mobile features and visual impact that compel frequent </a:t>
            </a:r>
            <a:r>
              <a:rPr lang="en-US" sz="3000" dirty="0" smtClean="0">
                <a:solidFill>
                  <a:schemeClr val="accent6"/>
                </a:solidFill>
              </a:rPr>
              <a:t>use</a:t>
            </a:r>
            <a:r>
              <a:rPr lang="en-US" sz="3000" dirty="0">
                <a:solidFill>
                  <a:schemeClr val="accent6"/>
                </a:solidFill>
                <a:latin typeface="+mn-lt"/>
              </a:rPr>
              <a:t/>
            </a:r>
            <a:br>
              <a:rPr lang="en-US" sz="3000" dirty="0">
                <a:solidFill>
                  <a:schemeClr val="accent6"/>
                </a:solidFill>
                <a:latin typeface="+mn-lt"/>
              </a:rPr>
            </a:br>
            <a:r>
              <a:rPr lang="en-US" sz="2700" dirty="0" smtClean="0">
                <a:solidFill>
                  <a:schemeClr val="accent6"/>
                </a:solidFill>
                <a:latin typeface="+mn-lt"/>
              </a:rPr>
              <a:t/>
            </a:r>
            <a:br>
              <a:rPr lang="en-US" sz="2700" dirty="0" smtClean="0">
                <a:solidFill>
                  <a:schemeClr val="accent6"/>
                </a:solidFill>
                <a:latin typeface="+mn-lt"/>
              </a:rPr>
            </a:br>
            <a:endParaRPr lang="en-US" sz="2700" dirty="0">
              <a:solidFill>
                <a:schemeClr val="accent6"/>
              </a:solidFill>
              <a:latin typeface="+mn-lt"/>
            </a:endParaRPr>
          </a:p>
        </p:txBody>
      </p:sp>
      <p:sp>
        <p:nvSpPr>
          <p:cNvPr id="3" name="Content Placeholder 2"/>
          <p:cNvSpPr>
            <a:spLocks noGrp="1"/>
          </p:cNvSpPr>
          <p:nvPr>
            <p:ph idx="4294967295"/>
          </p:nvPr>
        </p:nvSpPr>
        <p:spPr>
          <a:xfrm>
            <a:off x="0" y="1737107"/>
            <a:ext cx="8362950" cy="1957388"/>
          </a:xfrm>
        </p:spPr>
        <p:txBody>
          <a:bodyPr/>
          <a:lstStyle/>
          <a:p>
            <a:pPr lvl="1"/>
            <a:r>
              <a:rPr lang="en-US" dirty="0" smtClean="0"/>
              <a:t>Useful apps allow users to do new things and frequently enable creation and sharing, not just consumption of content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585035801"/>
              </p:ext>
            </p:extLst>
          </p:nvPr>
        </p:nvGraphicFramePr>
        <p:xfrm>
          <a:off x="365760" y="1588517"/>
          <a:ext cx="8439912" cy="3408830"/>
        </p:xfrm>
        <a:graphic>
          <a:graphicData uri="http://schemas.openxmlformats.org/drawingml/2006/table">
            <a:tbl>
              <a:tblPr firstRow="1" bandRow="1">
                <a:tableStyleId>{5C22544A-7EE6-4342-B048-85BDC9FD1C3A}</a:tableStyleId>
              </a:tblPr>
              <a:tblGrid>
                <a:gridCol w="2109978"/>
                <a:gridCol w="2109978"/>
                <a:gridCol w="2109978"/>
                <a:gridCol w="2109978"/>
              </a:tblGrid>
              <a:tr h="400050">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Feature Set</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Visual Impact</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Stickiness</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Originality</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212490">
                <a:tc>
                  <a:txBody>
                    <a:bodyPr/>
                    <a:lstStyle/>
                    <a:p>
                      <a:pPr algn="ctr"/>
                      <a:endParaRPr lang="en-US" sz="1800" b="0" spc="0" dirty="0">
                        <a:gradFill>
                          <a:gsLst>
                            <a:gs pos="0">
                              <a:schemeClr val="tx2"/>
                            </a:gs>
                            <a:gs pos="99000">
                              <a:schemeClr val="tx2"/>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480060">
                <a:tc>
                  <a:txBody>
                    <a:bodyPr/>
                    <a:lstStyle/>
                    <a:p>
                      <a:pPr marL="115888" marR="0" indent="0" algn="l" defTabSz="914363" rtl="0" eaLnBrk="1" fontAlgn="auto" latinLnBrk="0" hangingPunct="1">
                        <a:lnSpc>
                          <a:spcPct val="100000"/>
                        </a:lnSpc>
                        <a:spcBef>
                          <a:spcPts val="0"/>
                        </a:spcBef>
                        <a:spcAft>
                          <a:spcPts val="0"/>
                        </a:spcAft>
                        <a:buClrTx/>
                        <a:buSzTx/>
                        <a:buFontTx/>
                        <a:buNone/>
                        <a:tabLst/>
                        <a:defRPr/>
                      </a:pPr>
                      <a:r>
                        <a:rPr lang="en-US" sz="1100" dirty="0" smtClean="0"/>
                        <a:t>App</a:t>
                      </a:r>
                      <a:r>
                        <a:rPr lang="en-US" sz="1100" baseline="0" dirty="0" smtClean="0"/>
                        <a:t> takes full advantage of device features and mobile scenarios </a:t>
                      </a:r>
                      <a:r>
                        <a:rPr lang="en-US" sz="1100" dirty="0" smtClean="0"/>
                        <a:t>and surprises with unexpected capabilities</a:t>
                      </a:r>
                      <a:endParaRPr lang="en-US" sz="1100" dirty="0" smtClean="0">
                        <a:latin typeface="+mn-lt"/>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auto" latinLnBrk="0" hangingPunct="1">
                        <a:lnSpc>
                          <a:spcPct val="100000"/>
                        </a:lnSpc>
                        <a:spcBef>
                          <a:spcPts val="0"/>
                        </a:spcBef>
                        <a:spcAft>
                          <a:spcPts val="0"/>
                        </a:spcAft>
                        <a:buClrTx/>
                        <a:buSzTx/>
                        <a:buFontTx/>
                        <a:buNone/>
                        <a:tabLst/>
                        <a:defRPr/>
                      </a:pPr>
                      <a:r>
                        <a:rPr lang="en-US" sz="1100" dirty="0" smtClean="0"/>
                        <a:t>Great use of color,</a:t>
                      </a:r>
                      <a:r>
                        <a:rPr lang="en-US" sz="1100" baseline="0" dirty="0" smtClean="0"/>
                        <a:t> graphic placement, and visual elements </a:t>
                      </a:r>
                      <a:endParaRPr lang="en-US" sz="1100" dirty="0" smtClean="0"/>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t" latinLnBrk="0" hangingPunct="1">
                        <a:lnSpc>
                          <a:spcPct val="100000"/>
                        </a:lnSpc>
                        <a:spcBef>
                          <a:spcPts val="0"/>
                        </a:spcBef>
                        <a:spcAft>
                          <a:spcPts val="0"/>
                        </a:spcAft>
                        <a:buClrTx/>
                        <a:buSzTx/>
                        <a:buFontTx/>
                        <a:buNone/>
                        <a:tabLst/>
                        <a:defRPr/>
                      </a:pPr>
                      <a:r>
                        <a:rPr lang="en-US" sz="1100" baseline="0" dirty="0" smtClean="0"/>
                        <a:t>Apps that are likely to compel frequent and repeated use. </a:t>
                      </a:r>
                      <a:endParaRPr lang="en-US" sz="1100" kern="1200" dirty="0" smtClean="0">
                        <a:solidFill>
                          <a:schemeClr val="dk1"/>
                        </a:solidFill>
                        <a:latin typeface="+mn-lt"/>
                        <a:ea typeface="+mn-ea"/>
                        <a:cs typeface="+mn-cs"/>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t" latinLnBrk="0" hangingPunct="1">
                        <a:lnSpc>
                          <a:spcPct val="100000"/>
                        </a:lnSpc>
                        <a:spcBef>
                          <a:spcPts val="0"/>
                        </a:spcBef>
                        <a:spcAft>
                          <a:spcPts val="0"/>
                        </a:spcAft>
                        <a:buClrTx/>
                        <a:buSzTx/>
                        <a:buFontTx/>
                        <a:buNone/>
                        <a:tabLst/>
                        <a:defRPr/>
                      </a:pPr>
                      <a:r>
                        <a:rPr lang="en-US" sz="1100" dirty="0" smtClean="0"/>
                        <a:t>Concepts</a:t>
                      </a:r>
                      <a:r>
                        <a:rPr lang="en-US" sz="1100" baseline="0" dirty="0" smtClean="0"/>
                        <a:t> that push the boundaries for mobile apps, offering innovative features or best-in-category innovation</a:t>
                      </a:r>
                      <a:endParaRPr lang="en-US" sz="1100" kern="1200" dirty="0" smtClean="0">
                        <a:solidFill>
                          <a:schemeClr val="dk1"/>
                        </a:solidFill>
                        <a:latin typeface="+mn-lt"/>
                        <a:ea typeface="+mn-ea"/>
                        <a:cs typeface="+mn-cs"/>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bl>
          </a:graphicData>
        </a:graphic>
      </p:graphicFrame>
      <p:graphicFrame>
        <p:nvGraphicFramePr>
          <p:cNvPr id="13" name="Diagram 12"/>
          <p:cNvGraphicFramePr/>
          <p:nvPr>
            <p:extLst>
              <p:ext uri="{D42A27DB-BD31-4B8C-83A1-F6EECF244321}">
                <p14:modId xmlns:p14="http://schemas.microsoft.com/office/powerpoint/2010/main" xmlns="" val="1739970515"/>
              </p:ext>
            </p:extLst>
          </p:nvPr>
        </p:nvGraphicFramePr>
        <p:xfrm>
          <a:off x="8591699" y="1"/>
          <a:ext cx="474481" cy="32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7047177" y="2092325"/>
            <a:ext cx="1426136" cy="2063052"/>
          </a:xfrm>
          <a:prstGeom prst="rect">
            <a:avLst/>
          </a:prstGeom>
          <a:noFill/>
        </p:spPr>
      </p:pic>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61441" y="2100826"/>
            <a:ext cx="1482670" cy="2046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42790" y="2109327"/>
            <a:ext cx="1608493" cy="2068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902364" y="2109327"/>
            <a:ext cx="1529969" cy="2068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26727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Delight</a:t>
            </a:r>
            <a:r>
              <a:rPr lang="en-US" sz="2700" dirty="0" smtClean="0">
                <a:solidFill>
                  <a:schemeClr val="accent6"/>
                </a:solidFill>
              </a:rPr>
              <a:t/>
            </a:r>
            <a:br>
              <a:rPr lang="en-US" sz="2700" dirty="0" smtClean="0">
                <a:solidFill>
                  <a:schemeClr val="accent6"/>
                </a:solidFill>
              </a:rPr>
            </a:br>
            <a:r>
              <a:rPr lang="en-US" sz="3100" dirty="0">
                <a:solidFill>
                  <a:schemeClr val="accent6"/>
                </a:solidFill>
              </a:rPr>
              <a:t>Looks and feels like an integral part of Windows Phone </a:t>
            </a:r>
            <a:r>
              <a:rPr lang="en-US" sz="2700" dirty="0"/>
              <a:t/>
            </a:r>
            <a:br>
              <a:rPr lang="en-US" sz="2700" dirty="0"/>
            </a:br>
            <a:r>
              <a:rPr lang="en-US" sz="2700" dirty="0"/>
              <a:t/>
            </a:r>
            <a:br>
              <a:rPr lang="en-US" sz="2700" dirty="0"/>
            </a:br>
            <a:endParaRPr lang="en-US" sz="2700" dirty="0"/>
          </a:p>
        </p:txBody>
      </p:sp>
      <p:graphicFrame>
        <p:nvGraphicFramePr>
          <p:cNvPr id="8" name="Table 7"/>
          <p:cNvGraphicFramePr>
            <a:graphicFrameLocks noGrp="1"/>
          </p:cNvGraphicFramePr>
          <p:nvPr>
            <p:extLst>
              <p:ext uri="{D42A27DB-BD31-4B8C-83A1-F6EECF244321}">
                <p14:modId xmlns:p14="http://schemas.microsoft.com/office/powerpoint/2010/main" xmlns="" val="3374002009"/>
              </p:ext>
            </p:extLst>
          </p:nvPr>
        </p:nvGraphicFramePr>
        <p:xfrm>
          <a:off x="395351" y="1495797"/>
          <a:ext cx="8180292" cy="3218330"/>
        </p:xfrm>
        <a:graphic>
          <a:graphicData uri="http://schemas.openxmlformats.org/drawingml/2006/table">
            <a:tbl>
              <a:tblPr firstRow="1" bandRow="1">
                <a:tableStyleId>{5C22544A-7EE6-4342-B048-85BDC9FD1C3A}</a:tableStyleId>
              </a:tblPr>
              <a:tblGrid>
                <a:gridCol w="2776579"/>
                <a:gridCol w="2943602"/>
                <a:gridCol w="2460111"/>
              </a:tblGrid>
              <a:tr h="400050">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Wow Factor</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WP7</a:t>
                      </a:r>
                      <a:r>
                        <a:rPr lang="en-US" sz="1800" b="0" i="0" u="none" strike="noStrike" kern="1200" spc="0" baseline="0" dirty="0" smtClean="0">
                          <a:gradFill>
                            <a:gsLst>
                              <a:gs pos="0">
                                <a:schemeClr val="bg1"/>
                              </a:gs>
                              <a:gs pos="99000">
                                <a:schemeClr val="bg1"/>
                              </a:gs>
                            </a:gsLst>
                            <a:lin ang="5400000" scaled="0"/>
                          </a:gradFill>
                          <a:latin typeface="+mn-lt"/>
                          <a:ea typeface="+mn-ea"/>
                          <a:cs typeface="+mn-cs"/>
                        </a:rPr>
                        <a:t> </a:t>
                      </a:r>
                      <a:r>
                        <a:rPr lang="en-US" sz="1800" b="0" i="0" u="none" strike="noStrike" kern="1200" spc="0" dirty="0" smtClean="0">
                          <a:gradFill>
                            <a:gsLst>
                              <a:gs pos="0">
                                <a:schemeClr val="bg1"/>
                              </a:gs>
                              <a:gs pos="99000">
                                <a:schemeClr val="bg1"/>
                              </a:gs>
                            </a:gsLst>
                            <a:lin ang="5400000" scaled="0"/>
                          </a:gradFill>
                          <a:latin typeface="+mn-lt"/>
                          <a:ea typeface="+mn-ea"/>
                          <a:cs typeface="+mn-cs"/>
                        </a:rPr>
                        <a:t>Design Language</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363" rtl="0" eaLnBrk="1" fontAlgn="t" latinLnBrk="0" hangingPunct="1"/>
                      <a:r>
                        <a:rPr lang="en-US" sz="1800" b="0" i="0" u="none" strike="noStrike" kern="1200" spc="0" dirty="0" smtClean="0">
                          <a:gradFill>
                            <a:gsLst>
                              <a:gs pos="0">
                                <a:schemeClr val="bg1"/>
                              </a:gs>
                              <a:gs pos="99000">
                                <a:schemeClr val="bg1"/>
                              </a:gs>
                            </a:gsLst>
                            <a:lin ang="5400000" scaled="0"/>
                          </a:gradFill>
                          <a:latin typeface="+mn-lt"/>
                          <a:ea typeface="+mn-ea"/>
                          <a:cs typeface="+mn-cs"/>
                        </a:rPr>
                        <a:t>WP7 Platform Features</a:t>
                      </a:r>
                      <a:endParaRPr lang="en-US" sz="1800" b="0" i="0" u="none" strike="noStrike" kern="1200" spc="0" dirty="0">
                        <a:gradFill>
                          <a:gsLst>
                            <a:gs pos="0">
                              <a:schemeClr val="bg1"/>
                            </a:gs>
                            <a:gs pos="99000">
                              <a:schemeClr val="bg1"/>
                            </a:gs>
                          </a:gsLst>
                          <a:lin ang="5400000" scaled="0"/>
                        </a:gradFill>
                        <a:latin typeface="+mn-lt"/>
                        <a:ea typeface="+mn-ea"/>
                        <a:cs typeface="+mn-cs"/>
                      </a:endParaRPr>
                    </a:p>
                  </a:txBody>
                  <a:tcPr marL="0" marR="0"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212490">
                <a:tc>
                  <a:txBody>
                    <a:bodyPr/>
                    <a:lstStyle/>
                    <a:p>
                      <a:pPr algn="ctr"/>
                      <a:endParaRPr lang="en-US" sz="1800" b="0" spc="0" dirty="0">
                        <a:gradFill>
                          <a:gsLst>
                            <a:gs pos="0">
                              <a:schemeClr val="tx2"/>
                            </a:gs>
                            <a:gs pos="99000">
                              <a:schemeClr val="tx2"/>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t"/>
                      <a:endParaRPr lang="en-US" sz="1800" b="0" i="0" u="none" strike="noStrike" spc="0" dirty="0">
                        <a:gradFill>
                          <a:gsLst>
                            <a:gs pos="0">
                              <a:schemeClr val="tx1"/>
                            </a:gs>
                            <a:gs pos="99000">
                              <a:schemeClr val="tx1"/>
                            </a:gs>
                          </a:gsLst>
                          <a:lin ang="5400000" scaled="0"/>
                        </a:gradFill>
                        <a:latin typeface="+mn-lt"/>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480060">
                <a:tc>
                  <a:txBody>
                    <a:bodyPr/>
                    <a:lstStyle/>
                    <a:p>
                      <a:pPr marL="115888" marR="0" indent="0" algn="l" defTabSz="914363" rtl="0" eaLnBrk="1" fontAlgn="auto" latinLnBrk="0" hangingPunct="1">
                        <a:lnSpc>
                          <a:spcPct val="100000"/>
                        </a:lnSpc>
                        <a:spcBef>
                          <a:spcPts val="0"/>
                        </a:spcBef>
                        <a:spcAft>
                          <a:spcPts val="0"/>
                        </a:spcAft>
                        <a:buClrTx/>
                        <a:buSzTx/>
                        <a:buFontTx/>
                        <a:buNone/>
                        <a:tabLst/>
                        <a:defRPr/>
                      </a:pPr>
                      <a:r>
                        <a:rPr lang="en-US" sz="1050" dirty="0" smtClean="0">
                          <a:latin typeface="+mn-lt"/>
                        </a:rPr>
                        <a:t>Amazing app capabilities</a:t>
                      </a:r>
                      <a:r>
                        <a:rPr lang="en-US" sz="1050" baseline="0" dirty="0" smtClean="0">
                          <a:latin typeface="+mn-lt"/>
                        </a:rPr>
                        <a:t> that make the user smile and inspires “Show and Tell” behavior</a:t>
                      </a:r>
                      <a:endParaRPr lang="en-US" sz="1050" dirty="0" smtClean="0">
                        <a:latin typeface="+mn-lt"/>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t" latinLnBrk="0" hangingPunct="1">
                        <a:lnSpc>
                          <a:spcPct val="100000"/>
                        </a:lnSpc>
                        <a:spcBef>
                          <a:spcPts val="0"/>
                        </a:spcBef>
                        <a:spcAft>
                          <a:spcPts val="0"/>
                        </a:spcAft>
                        <a:buClrTx/>
                        <a:buSzTx/>
                        <a:buFontTx/>
                        <a:buNone/>
                        <a:tabLst/>
                        <a:defRPr/>
                      </a:pPr>
                      <a:r>
                        <a:rPr lang="en-US" sz="1050" dirty="0" smtClean="0">
                          <a:latin typeface="+mn-lt"/>
                        </a:rPr>
                        <a:t>Makes full use of WP7</a:t>
                      </a:r>
                      <a:r>
                        <a:rPr lang="en-US" sz="1050" baseline="0" dirty="0" smtClean="0">
                          <a:latin typeface="+mn-lt"/>
                        </a:rPr>
                        <a:t> </a:t>
                      </a:r>
                      <a:r>
                        <a:rPr lang="en-US" sz="1050" dirty="0" smtClean="0">
                          <a:latin typeface="+mn-lt"/>
                        </a:rPr>
                        <a:t>design language</a:t>
                      </a:r>
                      <a:r>
                        <a:rPr lang="en-US" sz="1050" baseline="0" dirty="0" smtClean="0">
                          <a:latin typeface="+mn-lt"/>
                        </a:rPr>
                        <a:t> elements (controls, iconography, font). Uncluttered, polished clean experience</a:t>
                      </a:r>
                      <a:endParaRPr lang="en-US" sz="1050" dirty="0" smtClean="0">
                        <a:latin typeface="+mn-lt"/>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marL="115888" marR="0" indent="0" algn="l" defTabSz="914363" rtl="0" eaLnBrk="1" fontAlgn="t" latinLnBrk="0" hangingPunct="1">
                        <a:lnSpc>
                          <a:spcPct val="100000"/>
                        </a:lnSpc>
                        <a:spcBef>
                          <a:spcPts val="0"/>
                        </a:spcBef>
                        <a:spcAft>
                          <a:spcPts val="0"/>
                        </a:spcAft>
                        <a:buClrTx/>
                        <a:buSzTx/>
                        <a:buFontTx/>
                        <a:buNone/>
                        <a:tabLst/>
                        <a:defRPr/>
                      </a:pPr>
                      <a:r>
                        <a:rPr lang="en-US" sz="1050" dirty="0" smtClean="0">
                          <a:latin typeface="+mn-lt"/>
                        </a:rPr>
                        <a:t>Best adoption</a:t>
                      </a:r>
                      <a:r>
                        <a:rPr lang="en-US" sz="1050" baseline="0" dirty="0" smtClean="0">
                          <a:latin typeface="+mn-lt"/>
                        </a:rPr>
                        <a:t> of Windows Phone 7 platform features (Live Tiles, push notifications, Hub Integration)</a:t>
                      </a:r>
                      <a:endParaRPr lang="en-US" sz="1050" kern="1200" dirty="0" smtClean="0">
                        <a:solidFill>
                          <a:schemeClr val="dk1"/>
                        </a:solidFill>
                        <a:latin typeface="+mn-lt"/>
                        <a:ea typeface="+mn-ea"/>
                        <a:cs typeface="+mn-cs"/>
                      </a:endParaRPr>
                    </a:p>
                  </a:txBody>
                  <a:tcPr marL="45720" marR="4572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bl>
          </a:graphicData>
        </a:graphic>
      </p:graphicFrame>
      <p:graphicFrame>
        <p:nvGraphicFramePr>
          <p:cNvPr id="12" name="Diagram 11"/>
          <p:cNvGraphicFramePr/>
          <p:nvPr>
            <p:extLst>
              <p:ext uri="{D42A27DB-BD31-4B8C-83A1-F6EECF244321}">
                <p14:modId xmlns:p14="http://schemas.microsoft.com/office/powerpoint/2010/main" xmlns="" val="2719198840"/>
              </p:ext>
            </p:extLst>
          </p:nvPr>
        </p:nvGraphicFramePr>
        <p:xfrm>
          <a:off x="8591699" y="1"/>
          <a:ext cx="474481" cy="321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26988" y="2026137"/>
            <a:ext cx="1479730" cy="2068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65981" y="2026136"/>
            <a:ext cx="1541591" cy="2068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538062" y="2026137"/>
            <a:ext cx="1533884" cy="2068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75263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all" dirty="0" smtClean="0"/>
              <a:t>M</a:t>
            </a:r>
            <a:r>
              <a:rPr lang="en-GB" dirty="0" smtClean="0"/>
              <a:t>aking Money with Advertising</a:t>
            </a:r>
            <a:endParaRPr lang="en-GB" cap="all" dirty="0"/>
          </a:p>
        </p:txBody>
      </p:sp>
      <p:sp>
        <p:nvSpPr>
          <p:cNvPr id="3" name="Content Placeholder 2"/>
          <p:cNvSpPr>
            <a:spLocks noGrp="1"/>
          </p:cNvSpPr>
          <p:nvPr>
            <p:ph idx="1"/>
          </p:nvPr>
        </p:nvSpPr>
        <p:spPr>
          <a:xfrm>
            <a:off x="389436" y="1085849"/>
            <a:ext cx="5316986" cy="4057651"/>
          </a:xfrm>
        </p:spPr>
        <p:txBody>
          <a:bodyPr>
            <a:normAutofit fontScale="62500" lnSpcReduction="20000"/>
          </a:bodyPr>
          <a:lstStyle/>
          <a:p>
            <a:pPr>
              <a:spcBef>
                <a:spcPts val="900"/>
              </a:spcBef>
            </a:pPr>
            <a:r>
              <a:rPr lang="en-US" sz="3200" dirty="0" smtClean="0"/>
              <a:t>Microsoft Ad </a:t>
            </a:r>
            <a:r>
              <a:rPr lang="en-US" sz="3200" dirty="0"/>
              <a:t>Control</a:t>
            </a:r>
          </a:p>
          <a:p>
            <a:pPr lvl="1">
              <a:spcBef>
                <a:spcPts val="900"/>
              </a:spcBef>
            </a:pPr>
            <a:r>
              <a:rPr lang="en-US" dirty="0" smtClean="0"/>
              <a:t>Supports both Silverlight and XNA</a:t>
            </a:r>
            <a:endParaRPr lang="en-US" dirty="0"/>
          </a:p>
          <a:p>
            <a:pPr lvl="1">
              <a:spcBef>
                <a:spcPts val="900"/>
              </a:spcBef>
            </a:pPr>
            <a:r>
              <a:rPr lang="en-US" dirty="0" smtClean="0"/>
              <a:t>Click-to-web </a:t>
            </a:r>
            <a:r>
              <a:rPr lang="en-US" dirty="0"/>
              <a:t>and </a:t>
            </a:r>
            <a:r>
              <a:rPr lang="en-US" dirty="0" smtClean="0"/>
              <a:t>Click-to-call</a:t>
            </a:r>
          </a:p>
          <a:p>
            <a:pPr lvl="1">
              <a:spcBef>
                <a:spcPts val="900"/>
              </a:spcBef>
            </a:pPr>
            <a:r>
              <a:rPr lang="en-US" dirty="0" smtClean="0"/>
              <a:t>More markets coming in 2H2011</a:t>
            </a:r>
          </a:p>
          <a:p>
            <a:pPr marL="457200" lvl="1" indent="0">
              <a:spcBef>
                <a:spcPts val="900"/>
              </a:spcBef>
              <a:buNone/>
            </a:pPr>
            <a:endParaRPr lang="en-US" dirty="0" smtClean="0"/>
          </a:p>
          <a:p>
            <a:pPr>
              <a:spcBef>
                <a:spcPts val="900"/>
              </a:spcBef>
            </a:pPr>
            <a:r>
              <a:rPr lang="en-US" sz="3200" dirty="0" smtClean="0"/>
              <a:t>Best monetization</a:t>
            </a:r>
          </a:p>
          <a:p>
            <a:pPr lvl="1">
              <a:spcBef>
                <a:spcPts val="900"/>
              </a:spcBef>
            </a:pPr>
            <a:r>
              <a:rPr lang="en-US" dirty="0" smtClean="0"/>
              <a:t>Microsoft Ad Exchange</a:t>
            </a:r>
          </a:p>
          <a:p>
            <a:pPr lvl="1">
              <a:spcBef>
                <a:spcPts val="900"/>
              </a:spcBef>
            </a:pPr>
            <a:r>
              <a:rPr lang="en-US" dirty="0" smtClean="0"/>
              <a:t>Multiple top-tier mobile ad networks competing in real-time for each ad request</a:t>
            </a:r>
          </a:p>
          <a:p>
            <a:pPr lvl="1">
              <a:spcBef>
                <a:spcPts val="900"/>
              </a:spcBef>
            </a:pPr>
            <a:r>
              <a:rPr lang="en-US" dirty="0" smtClean="0"/>
              <a:t>Better demographic targeting via WLID</a:t>
            </a:r>
          </a:p>
          <a:p>
            <a:pPr lvl="1">
              <a:spcBef>
                <a:spcPts val="900"/>
              </a:spcBef>
            </a:pPr>
            <a:r>
              <a:rPr lang="en-US" dirty="0" smtClean="0"/>
              <a:t>You keep 70% of all ad revenue</a:t>
            </a:r>
          </a:p>
          <a:p>
            <a:pPr marL="457200" lvl="1" indent="0">
              <a:spcBef>
                <a:spcPts val="900"/>
              </a:spcBef>
              <a:buNone/>
            </a:pPr>
            <a:endParaRPr lang="en-US" dirty="0" smtClean="0"/>
          </a:p>
          <a:p>
            <a:pPr>
              <a:spcBef>
                <a:spcPts val="900"/>
              </a:spcBef>
            </a:pPr>
            <a:r>
              <a:rPr lang="en-US" sz="3200" dirty="0" smtClean="0"/>
              <a:t>pubCenter</a:t>
            </a:r>
            <a:r>
              <a:rPr lang="en-US" sz="1600" dirty="0" smtClean="0"/>
              <a:t>   </a:t>
            </a:r>
            <a:r>
              <a:rPr lang="en-US" sz="2200" dirty="0" smtClean="0"/>
              <a:t>(</a:t>
            </a:r>
            <a:r>
              <a:rPr lang="en-US" sz="2200" dirty="0">
                <a:hlinkClick r:id="rId2"/>
              </a:rPr>
              <a:t>http://</a:t>
            </a:r>
            <a:r>
              <a:rPr lang="en-US" sz="2200" dirty="0" smtClean="0">
                <a:hlinkClick r:id="rId2"/>
              </a:rPr>
              <a:t>pubcenter.microsoft.com</a:t>
            </a:r>
            <a:r>
              <a:rPr lang="en-US" sz="2200" dirty="0" smtClean="0"/>
              <a:t>)</a:t>
            </a:r>
            <a:endParaRPr lang="en-US" dirty="0"/>
          </a:p>
        </p:txBody>
      </p:sp>
      <p:pic>
        <p:nvPicPr>
          <p:cNvPr id="1027" name="Picture 3" descr="C:\Users\borisf\Desktop\Front Image-WordSearch.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4361" y="844876"/>
            <a:ext cx="1714947" cy="3086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borisf\Desktop\Rear Image-Word Chief.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54456" y="1825622"/>
            <a:ext cx="1714947" cy="3086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7565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884" y="1351280"/>
            <a:ext cx="338328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GB" cap="all" dirty="0" smtClean="0"/>
              <a:t>M</a:t>
            </a:r>
            <a:r>
              <a:rPr lang="en-GB" dirty="0" smtClean="0"/>
              <a:t>anaged Indie Games</a:t>
            </a:r>
            <a:endParaRPr lang="en-GB" cap="all" dirty="0"/>
          </a:p>
        </p:txBody>
      </p:sp>
      <p:sp>
        <p:nvSpPr>
          <p:cNvPr id="3" name="Content Placeholder 2"/>
          <p:cNvSpPr>
            <a:spLocks noGrp="1"/>
          </p:cNvSpPr>
          <p:nvPr>
            <p:ph idx="1"/>
          </p:nvPr>
        </p:nvSpPr>
        <p:spPr>
          <a:xfrm>
            <a:off x="389436" y="1085849"/>
            <a:ext cx="5316986" cy="3916171"/>
          </a:xfrm>
        </p:spPr>
        <p:txBody>
          <a:bodyPr>
            <a:normAutofit fontScale="70000" lnSpcReduction="20000"/>
          </a:bodyPr>
          <a:lstStyle/>
          <a:p>
            <a:pPr>
              <a:spcBef>
                <a:spcPts val="900"/>
              </a:spcBef>
            </a:pPr>
            <a:r>
              <a:rPr lang="en-US" dirty="0" smtClean="0"/>
              <a:t>Microsoft Games Studio</a:t>
            </a:r>
            <a:endParaRPr lang="en-US" dirty="0"/>
          </a:p>
          <a:p>
            <a:pPr lvl="1">
              <a:spcBef>
                <a:spcPts val="900"/>
              </a:spcBef>
            </a:pPr>
            <a:r>
              <a:rPr lang="en-US" dirty="0" smtClean="0"/>
              <a:t>Program  for independent game publishers to bring premium </a:t>
            </a:r>
            <a:r>
              <a:rPr lang="en-US" dirty="0"/>
              <a:t>mobile games to </a:t>
            </a:r>
            <a:r>
              <a:rPr lang="en-US" dirty="0" smtClean="0"/>
              <a:t>Windows </a:t>
            </a:r>
            <a:r>
              <a:rPr lang="en-US" dirty="0"/>
              <a:t>Phone 7 and Xbox LIVE</a:t>
            </a:r>
            <a:r>
              <a:rPr lang="en-US" sz="700" dirty="0"/>
              <a:t>® </a:t>
            </a:r>
            <a:endParaRPr lang="en-US" sz="700" dirty="0" smtClean="0"/>
          </a:p>
          <a:p>
            <a:pPr lvl="1">
              <a:spcBef>
                <a:spcPts val="900"/>
              </a:spcBef>
            </a:pPr>
            <a:r>
              <a:rPr lang="en-US" dirty="0" smtClean="0"/>
              <a:t>Access to Xbox LIVE services and promotion</a:t>
            </a:r>
          </a:p>
          <a:p>
            <a:pPr marL="457200" lvl="1" indent="0">
              <a:spcBef>
                <a:spcPts val="900"/>
              </a:spcBef>
              <a:buNone/>
            </a:pPr>
            <a:endParaRPr lang="en-US" dirty="0"/>
          </a:p>
          <a:p>
            <a:pPr>
              <a:spcBef>
                <a:spcPts val="900"/>
              </a:spcBef>
            </a:pPr>
            <a:r>
              <a:rPr lang="en-US" dirty="0" smtClean="0"/>
              <a:t>Great Games wanted</a:t>
            </a:r>
          </a:p>
          <a:p>
            <a:pPr lvl="1">
              <a:spcBef>
                <a:spcPts val="900"/>
              </a:spcBef>
            </a:pPr>
            <a:r>
              <a:rPr lang="en-US" dirty="0" smtClean="0"/>
              <a:t>Games of all types welcome</a:t>
            </a:r>
          </a:p>
          <a:p>
            <a:pPr lvl="1">
              <a:spcBef>
                <a:spcPts val="900"/>
              </a:spcBef>
            </a:pPr>
            <a:r>
              <a:rPr lang="en-US" dirty="0" smtClean="0"/>
              <a:t>Minimum Price Point of $2.99</a:t>
            </a:r>
          </a:p>
          <a:p>
            <a:pPr>
              <a:spcBef>
                <a:spcPts val="900"/>
              </a:spcBef>
            </a:pPr>
            <a:endParaRPr lang="en-US" dirty="0" smtClean="0"/>
          </a:p>
          <a:p>
            <a:pPr>
              <a:spcBef>
                <a:spcPts val="900"/>
              </a:spcBef>
            </a:pPr>
            <a:r>
              <a:rPr lang="en-US" dirty="0" smtClean="0"/>
              <a:t>XBox.com </a:t>
            </a:r>
            <a:r>
              <a:rPr lang="en-US" sz="1400" dirty="0" smtClean="0"/>
              <a:t>  </a:t>
            </a:r>
            <a:r>
              <a:rPr lang="en-US" sz="2000" dirty="0" smtClean="0"/>
              <a:t>(mobilegames@microsoft.com</a:t>
            </a:r>
            <a:r>
              <a:rPr lang="en-US" sz="2000" dirty="0"/>
              <a:t>)</a:t>
            </a:r>
          </a:p>
          <a:p>
            <a:pPr lvl="1">
              <a:spcBef>
                <a:spcPts val="900"/>
              </a:spcBef>
            </a:pPr>
            <a:r>
              <a:rPr lang="en-US" dirty="0" smtClean="0"/>
              <a:t>Mobile, Console, PC</a:t>
            </a:r>
          </a:p>
          <a:p>
            <a:pPr marL="457200" lvl="1" indent="0">
              <a:spcBef>
                <a:spcPts val="900"/>
              </a:spcBef>
              <a:buNone/>
            </a:pPr>
            <a:endParaRPr lang="en-US" dirty="0" smtClean="0"/>
          </a:p>
        </p:txBody>
      </p:sp>
      <p:pic>
        <p:nvPicPr>
          <p:cNvPr id="7" name="Picture 2" descr="\\gameshare\share\marketing\xboxlive\Xbox LIVE on WP7\Assets for Marketing\Asset Kit V.1\Indie\Max &amp; the Magic Marker\Max 200x200_ti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85610" y="2568987"/>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gameshare\share\marketing\xboxlive\Xbox LIVE on WP7\Assets for Marketing\Asset Kit V.1\Indie\OMG\icons panorama tiles etc\OMG_Large_Zune_Tile_200x2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71461" y="2574729"/>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gameshare\share\marketing\xboxlive\Xbox LIVE on WP7\Assets for Marketing\Asset Kit V.1\Indie\ParachutePanic\PP_Gametile_Branding_Bar_200x20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71461" y="1507531"/>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gameshare\share\marketing\xboxlive\Xbox LIVE on WP7\Assets for Marketing\Asset Kit V.1\Indie\Rise of Glory\RiseOfGlory_Tile_200x20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57311" y="3735028"/>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gameshare\share\marketing\xboxlive\Xbox LIVE on WP7\Assets for Marketing\Asset Kit V.1\Indie\Rocket Riot\RocketRiot_Tile17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52997" y="1507532"/>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9" descr="\\gameshare\share\marketing\xboxlive\Xbox LIVE on WP7\Assets for Marketing\Asset Kit V.1\Indie\Glow Artisan\Glow Artisan 200x200 til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052996" y="2589802"/>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0" descr="\\gameshare\share\marketing\xboxlive\Xbox LIVE on WP7\Assets for Marketing\Asset Kit V.1\Indie\Fruit Ninja\FN_WP7_Tile_200x200.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71460" y="3735028"/>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2" descr="\\gameshare\share\marketing\xboxlive\Xbox LIVE on WP7\Assets for Marketing\Asset Kit V.1\Indie\Revolution\Revolution_200x200.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85611" y="1502673"/>
            <a:ext cx="992093" cy="99209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4" descr="\\gameshare\share\marketing\xboxlive\Xbox LIVE on WP7\Assets for Marketing\Asset Kit V.1\Indie\Zombies!!!\Zombies_Tile_200x200.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885609" y="3735028"/>
            <a:ext cx="992093" cy="992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02714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Ecosystem</a:t>
            </a:r>
            <a:endParaRPr lang="en-US" dirty="0"/>
          </a:p>
        </p:txBody>
      </p:sp>
    </p:spTree>
    <p:extLst>
      <p:ext uri="{BB962C8B-B14F-4D97-AF65-F5344CB8AC3E}">
        <p14:creationId xmlns:p14="http://schemas.microsoft.com/office/powerpoint/2010/main" xmlns="" val="4049870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457" y="362844"/>
            <a:ext cx="6815542" cy="1303020"/>
          </a:xfrm>
        </p:spPr>
        <p:txBody>
          <a:bodyPr>
            <a:normAutofit fontScale="90000"/>
          </a:bodyPr>
          <a:lstStyle/>
          <a:p>
            <a:r>
              <a:rPr lang="en-US" sz="4700" dirty="0" smtClean="0"/>
              <a:t>Microsoft </a:t>
            </a:r>
            <a:r>
              <a:rPr lang="en-US" sz="4700" dirty="0" err="1" smtClean="0"/>
              <a:t>DreamSpark</a:t>
            </a:r>
            <a:r>
              <a:rPr lang="en-US" sz="4700" dirty="0" smtClean="0"/>
              <a:t> Program </a:t>
            </a:r>
            <a:r>
              <a:rPr lang="en-US" dirty="0" smtClean="0"/>
              <a:t/>
            </a:r>
            <a:br>
              <a:rPr lang="en-US" dirty="0" smtClean="0"/>
            </a:br>
            <a:r>
              <a:rPr lang="en-US" sz="3100" dirty="0" smtClean="0">
                <a:solidFill>
                  <a:schemeClr val="tx1"/>
                </a:solidFill>
              </a:rPr>
              <a:t>Dream Today. Create Tomorrow </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4" name="Picture 14" descr="https://www.dreamspark.com/App_Themes/v2/img/illum-lef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50" y="10629"/>
            <a:ext cx="1439974" cy="510118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4" descr="https://www.dreamspark.com/App_Themes/v2/img/illum-righ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020" y="10629"/>
            <a:ext cx="1437980" cy="514571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4"/>
          <p:cNvSpPr txBox="1">
            <a:spLocks/>
          </p:cNvSpPr>
          <p:nvPr/>
        </p:nvSpPr>
        <p:spPr>
          <a:xfrm>
            <a:off x="1329070" y="1708396"/>
            <a:ext cx="6921795" cy="2928758"/>
          </a:xfrm>
          <a:prstGeom prst="rect">
            <a:avLst/>
          </a:prstGeom>
        </p:spPr>
        <p:txBody>
          <a:bodyPr/>
          <a:lstStyle>
            <a:lvl1pPr marL="342900" indent="-3429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solidFill>
                <a:latin typeface="+mn-lt"/>
                <a:ea typeface="+mn-ea"/>
                <a:cs typeface="+mn-cs"/>
              </a:defRPr>
            </a:lvl1pPr>
            <a:lvl2pPr marL="742950" indent="-28575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2pPr>
            <a:lvl3pPr marL="11430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3pPr>
            <a:lvl4pPr marL="16002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Goal of the program is to give students professional tools at no charge</a:t>
            </a:r>
          </a:p>
          <a:p>
            <a:r>
              <a:rPr lang="en-US" dirty="0" smtClean="0"/>
              <a:t>Free Windows Phone Marketplace developer account: </a:t>
            </a:r>
            <a:r>
              <a:rPr lang="en-US" u="sng" dirty="0" smtClean="0"/>
              <a:t>create.msdn.com</a:t>
            </a:r>
          </a:p>
          <a:p>
            <a:r>
              <a:rPr lang="en-US" dirty="0" smtClean="0"/>
              <a:t>Beginning submitting apps and learn first hand about the mobile ecosystem </a:t>
            </a:r>
            <a:endParaRPr lang="en-US" dirty="0"/>
          </a:p>
        </p:txBody>
      </p:sp>
    </p:spTree>
    <p:extLst>
      <p:ext uri="{BB962C8B-B14F-4D97-AF65-F5344CB8AC3E}">
        <p14:creationId xmlns:p14="http://schemas.microsoft.com/office/powerpoint/2010/main" xmlns="" val="286735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Distribution Options</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xmlns="" val="3967436976"/>
              </p:ext>
            </p:extLst>
          </p:nvPr>
        </p:nvGraphicFramePr>
        <p:xfrm>
          <a:off x="406400" y="1098108"/>
          <a:ext cx="8356600" cy="3616117"/>
        </p:xfrm>
        <a:graphic>
          <a:graphicData uri="http://schemas.openxmlformats.org/drawingml/2006/table">
            <a:tbl>
              <a:tblPr firstRow="1" bandRow="1">
                <a:tableStyleId>{F5AB1C69-6EDB-4FF4-983F-18BD219EF322}</a:tableStyleId>
              </a:tblPr>
              <a:tblGrid>
                <a:gridCol w="2273738"/>
                <a:gridCol w="2112579"/>
                <a:gridCol w="1881133"/>
                <a:gridCol w="2089150"/>
              </a:tblGrid>
              <a:tr h="391914">
                <a:tc>
                  <a:txBody>
                    <a:bodyPr/>
                    <a:lstStyle/>
                    <a:p>
                      <a:endParaRPr lang="en-US" dirty="0"/>
                    </a:p>
                  </a:txBody>
                  <a:tcPr>
                    <a:noFill/>
                  </a:tcPr>
                </a:tc>
                <a:tc>
                  <a:txBody>
                    <a:bodyPr/>
                    <a:lstStyle/>
                    <a:p>
                      <a:r>
                        <a:rPr lang="en-US" dirty="0" smtClean="0"/>
                        <a:t>“Beta”</a:t>
                      </a:r>
                      <a:endParaRPr lang="en-US" dirty="0"/>
                    </a:p>
                  </a:txBody>
                  <a:tcPr/>
                </a:tc>
                <a:tc>
                  <a:txBody>
                    <a:bodyPr/>
                    <a:lstStyle/>
                    <a:p>
                      <a:r>
                        <a:rPr lang="en-US" dirty="0" smtClean="0"/>
                        <a:t>Private</a:t>
                      </a:r>
                      <a:endParaRPr lang="en-US" dirty="0"/>
                    </a:p>
                  </a:txBody>
                  <a:tcPr/>
                </a:tc>
                <a:tc>
                  <a:txBody>
                    <a:bodyPr/>
                    <a:lstStyle/>
                    <a:p>
                      <a:r>
                        <a:rPr lang="en-US" dirty="0" smtClean="0"/>
                        <a:t>Public</a:t>
                      </a:r>
                      <a:endParaRPr lang="en-US" dirty="0"/>
                    </a:p>
                  </a:txBody>
                  <a:tcPr/>
                </a:tc>
              </a:tr>
              <a:tr h="383993">
                <a:tc>
                  <a:txBody>
                    <a:bodyPr/>
                    <a:lstStyle/>
                    <a:p>
                      <a:r>
                        <a:rPr lang="en-US" sz="1400" dirty="0" smtClean="0"/>
                        <a:t>Number of users</a:t>
                      </a:r>
                      <a:r>
                        <a:rPr lang="en-US" sz="1400" baseline="0" dirty="0" smtClean="0"/>
                        <a:t> </a:t>
                      </a:r>
                      <a:endParaRPr lang="en-US" sz="1400" dirty="0"/>
                    </a:p>
                  </a:txBody>
                  <a:tcPr/>
                </a:tc>
                <a:tc>
                  <a:txBody>
                    <a:bodyPr/>
                    <a:lstStyle/>
                    <a:p>
                      <a:pPr algn="l"/>
                      <a:r>
                        <a:rPr lang="en-US" sz="1400" i="1" dirty="0" smtClean="0"/>
                        <a:t>100 (1)</a:t>
                      </a:r>
                      <a:endParaRPr lang="en-US" sz="1400" i="1" dirty="0"/>
                    </a:p>
                  </a:txBody>
                  <a:tcPr/>
                </a:tc>
                <a:tc>
                  <a:txBody>
                    <a:bodyPr/>
                    <a:lstStyle/>
                    <a:p>
                      <a:pPr algn="l"/>
                      <a:r>
                        <a:rPr lang="en-US" sz="1400" i="0" dirty="0" smtClean="0"/>
                        <a:t>unlimited</a:t>
                      </a:r>
                      <a:endParaRPr lang="en-US" sz="1400" i="0" dirty="0"/>
                    </a:p>
                  </a:txBody>
                  <a:tcPr/>
                </a:tc>
                <a:tc>
                  <a:txBody>
                    <a:bodyPr/>
                    <a:lstStyle/>
                    <a:p>
                      <a:pPr algn="l"/>
                      <a:r>
                        <a:rPr lang="en-US" sz="1400" i="0" dirty="0" smtClean="0"/>
                        <a:t>unlimited</a:t>
                      </a:r>
                      <a:endParaRPr lang="en-US" sz="1400" i="0" dirty="0"/>
                    </a:p>
                  </a:txBody>
                  <a:tcPr/>
                </a:tc>
              </a:tr>
              <a:tr h="383993">
                <a:tc>
                  <a:txBody>
                    <a:bodyPr/>
                    <a:lstStyle/>
                    <a:p>
                      <a:r>
                        <a:rPr lang="en-US" sz="1400" dirty="0" smtClean="0"/>
                        <a:t>App Price</a:t>
                      </a:r>
                      <a:endParaRPr lang="en-US" sz="1400" dirty="0"/>
                    </a:p>
                  </a:txBody>
                  <a:tcPr/>
                </a:tc>
                <a:tc>
                  <a:txBody>
                    <a:bodyPr/>
                    <a:lstStyle/>
                    <a:p>
                      <a:pPr algn="l"/>
                      <a:r>
                        <a:rPr lang="en-US" sz="1400" dirty="0" smtClean="0"/>
                        <a:t>Must be “free”</a:t>
                      </a:r>
                      <a:endParaRPr lang="en-US" sz="1400" dirty="0"/>
                    </a:p>
                  </a:txBody>
                  <a:tcPr/>
                </a:tc>
                <a:tc>
                  <a:txBody>
                    <a:bodyPr/>
                    <a:lstStyle/>
                    <a:p>
                      <a:pPr algn="l"/>
                      <a:r>
                        <a:rPr lang="en-US" sz="1400" dirty="0" smtClean="0"/>
                        <a:t>Can be “paid”</a:t>
                      </a:r>
                      <a:endParaRPr lang="en-US" sz="1400" dirty="0"/>
                    </a:p>
                  </a:txBody>
                  <a:tcPr/>
                </a:tc>
                <a:tc>
                  <a:txBody>
                    <a:bodyPr/>
                    <a:lstStyle/>
                    <a:p>
                      <a:pPr algn="l"/>
                      <a:r>
                        <a:rPr lang="en-US" sz="1400" dirty="0" smtClean="0"/>
                        <a:t>Can be “paid”</a:t>
                      </a:r>
                      <a:endParaRPr lang="en-US" sz="1400" dirty="0"/>
                    </a:p>
                  </a:txBody>
                  <a:tcPr/>
                </a:tc>
              </a:tr>
              <a:tr h="383993">
                <a:tc>
                  <a:txBody>
                    <a:bodyPr/>
                    <a:lstStyle/>
                    <a:p>
                      <a:r>
                        <a:rPr lang="en-US" sz="1400" baseline="0" dirty="0" smtClean="0"/>
                        <a:t>Time Limited</a:t>
                      </a:r>
                      <a:endParaRPr lang="en-US" sz="1400" dirty="0"/>
                    </a:p>
                  </a:txBody>
                  <a:tcPr/>
                </a:tc>
                <a:tc>
                  <a:txBody>
                    <a:bodyPr/>
                    <a:lstStyle/>
                    <a:p>
                      <a:pPr algn="l"/>
                      <a:r>
                        <a:rPr lang="en-US" sz="1400" dirty="0" smtClean="0"/>
                        <a:t>Yes, expires after 90d</a:t>
                      </a:r>
                      <a:endParaRPr lang="en-US" sz="1400" dirty="0"/>
                    </a:p>
                  </a:txBody>
                  <a:tcPr/>
                </a:tc>
                <a:tc>
                  <a:txBody>
                    <a:bodyPr/>
                    <a:lstStyle/>
                    <a:p>
                      <a:pPr algn="l"/>
                      <a:r>
                        <a:rPr lang="en-US" sz="1400" dirty="0" smtClean="0"/>
                        <a:t>No</a:t>
                      </a:r>
                      <a:endParaRPr lang="en-US" sz="1400" dirty="0"/>
                    </a:p>
                  </a:txBody>
                  <a:tcPr/>
                </a:tc>
                <a:tc>
                  <a:txBody>
                    <a:bodyPr/>
                    <a:lstStyle/>
                    <a:p>
                      <a:pPr algn="l"/>
                      <a:r>
                        <a:rPr lang="en-US" sz="1400" dirty="0" smtClean="0"/>
                        <a:t>No</a:t>
                      </a:r>
                      <a:endParaRPr lang="en-US" sz="1400" dirty="0"/>
                    </a:p>
                  </a:txBody>
                  <a:tcPr/>
                </a:tc>
              </a:tr>
              <a:tr h="383993">
                <a:tc>
                  <a:txBody>
                    <a:bodyPr/>
                    <a:lstStyle/>
                    <a:p>
                      <a:r>
                        <a:rPr lang="en-US" sz="1400" dirty="0" smtClean="0"/>
                        <a:t>Updateable</a:t>
                      </a:r>
                      <a:endParaRPr lang="en-US" sz="1400" dirty="0"/>
                    </a:p>
                  </a:txBody>
                  <a:tcPr/>
                </a:tc>
                <a:tc>
                  <a:txBody>
                    <a:bodyPr/>
                    <a:lstStyle/>
                    <a:p>
                      <a:pPr algn="l"/>
                      <a:r>
                        <a:rPr lang="en-US" sz="1400" dirty="0" smtClean="0"/>
                        <a:t>No</a:t>
                      </a:r>
                      <a:endParaRPr lang="en-US" sz="1400" dirty="0"/>
                    </a:p>
                  </a:txBody>
                  <a:tcPr/>
                </a:tc>
                <a:tc>
                  <a:txBody>
                    <a:bodyPr/>
                    <a:lstStyle/>
                    <a:p>
                      <a:pPr algn="l"/>
                      <a:r>
                        <a:rPr lang="en-US" sz="1400" dirty="0" smtClean="0"/>
                        <a:t>Yes</a:t>
                      </a:r>
                      <a:endParaRPr lang="en-US" sz="1400" dirty="0"/>
                    </a:p>
                  </a:txBody>
                  <a:tcPr/>
                </a:tc>
                <a:tc>
                  <a:txBody>
                    <a:bodyPr/>
                    <a:lstStyle/>
                    <a:p>
                      <a:pPr algn="l"/>
                      <a:r>
                        <a:rPr lang="en-US" sz="1400" dirty="0" smtClean="0"/>
                        <a:t>Yes</a:t>
                      </a:r>
                      <a:endParaRPr lang="en-US" sz="1400" dirty="0"/>
                    </a:p>
                  </a:txBody>
                  <a:tcPr/>
                </a:tc>
              </a:tr>
              <a:tr h="383993">
                <a:tc>
                  <a:txBody>
                    <a:bodyPr/>
                    <a:lstStyle/>
                    <a:p>
                      <a:r>
                        <a:rPr lang="en-US" sz="1400" dirty="0" smtClean="0"/>
                        <a:t>Certification Required</a:t>
                      </a:r>
                      <a:endParaRPr lang="en-US" sz="1400" dirty="0"/>
                    </a:p>
                  </a:txBody>
                  <a:tcPr/>
                </a:tc>
                <a:tc>
                  <a:txBody>
                    <a:bodyPr/>
                    <a:lstStyle/>
                    <a:p>
                      <a:pPr algn="l"/>
                      <a:r>
                        <a:rPr lang="en-US" sz="1400" dirty="0" smtClean="0"/>
                        <a:t>No</a:t>
                      </a:r>
                      <a:endParaRPr lang="en-US" sz="1400" dirty="0"/>
                    </a:p>
                  </a:txBody>
                  <a:tcPr/>
                </a:tc>
                <a:tc>
                  <a:txBody>
                    <a:bodyPr/>
                    <a:lstStyle/>
                    <a:p>
                      <a:pPr algn="l"/>
                      <a:r>
                        <a:rPr lang="en-US" sz="1400" dirty="0" smtClean="0"/>
                        <a:t>Yes</a:t>
                      </a:r>
                      <a:endParaRPr lang="en-US" sz="1400" dirty="0"/>
                    </a:p>
                  </a:txBody>
                  <a:tcPr/>
                </a:tc>
                <a:tc>
                  <a:txBody>
                    <a:bodyPr/>
                    <a:lstStyle/>
                    <a:p>
                      <a:pPr algn="l"/>
                      <a:r>
                        <a:rPr lang="en-US" sz="1400" dirty="0" smtClean="0"/>
                        <a:t>Yes</a:t>
                      </a:r>
                      <a:endParaRPr lang="en-US" sz="1400" dirty="0"/>
                    </a:p>
                  </a:txBody>
                  <a:tcPr/>
                </a:tc>
              </a:tr>
              <a:tr h="383993">
                <a:tc>
                  <a:txBody>
                    <a:bodyPr/>
                    <a:lstStyle/>
                    <a:p>
                      <a:r>
                        <a:rPr lang="en-US" sz="1400" dirty="0" smtClean="0"/>
                        <a:t>Publicly Discoverable</a:t>
                      </a:r>
                      <a:endParaRPr lang="en-US" sz="1400" dirty="0"/>
                    </a:p>
                  </a:txBody>
                  <a:tcPr/>
                </a:tc>
                <a:tc>
                  <a:txBody>
                    <a:bodyPr/>
                    <a:lstStyle/>
                    <a:p>
                      <a:pPr algn="l"/>
                      <a:r>
                        <a:rPr lang="en-US" sz="1400" dirty="0" smtClean="0"/>
                        <a:t>No</a:t>
                      </a:r>
                      <a:endParaRPr lang="en-US" sz="1400" dirty="0"/>
                    </a:p>
                  </a:txBody>
                  <a:tcPr/>
                </a:tc>
                <a:tc>
                  <a:txBody>
                    <a:bodyPr/>
                    <a:lstStyle/>
                    <a:p>
                      <a:pPr algn="l"/>
                      <a:r>
                        <a:rPr lang="en-US" sz="1400" dirty="0" smtClean="0"/>
                        <a:t>No (2)</a:t>
                      </a:r>
                      <a:endParaRPr lang="en-US" sz="1400" dirty="0"/>
                    </a:p>
                  </a:txBody>
                  <a:tcPr/>
                </a:tc>
                <a:tc>
                  <a:txBody>
                    <a:bodyPr/>
                    <a:lstStyle/>
                    <a:p>
                      <a:pPr algn="l"/>
                      <a:r>
                        <a:rPr lang="en-US" sz="1400" dirty="0" smtClean="0"/>
                        <a:t>Yes</a:t>
                      </a:r>
                      <a:endParaRPr lang="en-US" sz="1400" dirty="0"/>
                    </a:p>
                  </a:txBody>
                  <a:tcPr/>
                </a:tc>
              </a:tr>
              <a:tr h="536252">
                <a:tc>
                  <a:txBody>
                    <a:bodyPr/>
                    <a:lstStyle/>
                    <a:p>
                      <a:r>
                        <a:rPr lang="en-US" sz="1400" dirty="0" smtClean="0"/>
                        <a:t>Access Control</a:t>
                      </a:r>
                      <a:endParaRPr lang="en-US" sz="1400" dirty="0"/>
                    </a:p>
                  </a:txBody>
                  <a:tcPr/>
                </a:tc>
                <a:tc>
                  <a:txBody>
                    <a:bodyPr/>
                    <a:lstStyle/>
                    <a:p>
                      <a:pPr algn="l"/>
                      <a:r>
                        <a:rPr lang="en-US" sz="1400" dirty="0" smtClean="0"/>
                        <a:t>Yes, limited to test user WLIDs</a:t>
                      </a:r>
                      <a:r>
                        <a:rPr lang="en-US" sz="1400" baseline="0" dirty="0" smtClean="0"/>
                        <a:t> provided</a:t>
                      </a:r>
                      <a:endParaRPr lang="en-US" sz="1400" dirty="0"/>
                    </a:p>
                  </a:txBody>
                  <a:tcPr/>
                </a:tc>
                <a:tc>
                  <a:txBody>
                    <a:bodyPr/>
                    <a:lstStyle/>
                    <a:p>
                      <a:pPr algn="l"/>
                      <a:r>
                        <a:rPr lang="en-US" sz="1400" dirty="0" smtClean="0"/>
                        <a:t>No</a:t>
                      </a:r>
                      <a:endParaRPr lang="en-US" sz="1400" dirty="0"/>
                    </a:p>
                  </a:txBody>
                  <a:tcPr/>
                </a:tc>
                <a:tc>
                  <a:txBody>
                    <a:bodyPr/>
                    <a:lstStyle/>
                    <a:p>
                      <a:pPr algn="l"/>
                      <a:r>
                        <a:rPr lang="en-US" sz="1400" dirty="0" smtClean="0"/>
                        <a:t>No</a:t>
                      </a:r>
                      <a:endParaRPr lang="en-US" sz="1400" dirty="0"/>
                    </a:p>
                  </a:txBody>
                  <a:tcPr/>
                </a:tc>
              </a:tr>
              <a:tr h="383993">
                <a:tc>
                  <a:txBody>
                    <a:bodyPr/>
                    <a:lstStyle/>
                    <a:p>
                      <a:r>
                        <a:rPr lang="en-US" sz="1400" dirty="0" smtClean="0"/>
                        <a:t>Target</a:t>
                      </a:r>
                      <a:r>
                        <a:rPr lang="en-US" sz="1400" baseline="0" dirty="0" smtClean="0"/>
                        <a:t> Users</a:t>
                      </a:r>
                      <a:endParaRPr lang="en-US" sz="1400" dirty="0"/>
                    </a:p>
                  </a:txBody>
                  <a:tcPr/>
                </a:tc>
                <a:tc>
                  <a:txBody>
                    <a:bodyPr/>
                    <a:lstStyle/>
                    <a:p>
                      <a:pPr algn="l"/>
                      <a:r>
                        <a:rPr lang="en-US" sz="1400" dirty="0" smtClean="0"/>
                        <a:t>Beta users</a:t>
                      </a:r>
                      <a:endParaRPr lang="en-US" sz="1400" dirty="0"/>
                    </a:p>
                  </a:txBody>
                  <a:tcPr/>
                </a:tc>
                <a:tc>
                  <a:txBody>
                    <a:bodyPr/>
                    <a:lstStyle/>
                    <a:p>
                      <a:pPr algn="l"/>
                      <a:r>
                        <a:rPr lang="en-US" sz="1400" dirty="0" smtClean="0"/>
                        <a:t>Private</a:t>
                      </a:r>
                      <a:r>
                        <a:rPr lang="en-US" sz="1400" baseline="0" dirty="0" smtClean="0"/>
                        <a:t> Users</a:t>
                      </a:r>
                      <a:endParaRPr lang="en-US" sz="1400" dirty="0"/>
                    </a:p>
                  </a:txBody>
                  <a:tcPr/>
                </a:tc>
                <a:tc>
                  <a:txBody>
                    <a:bodyPr/>
                    <a:lstStyle/>
                    <a:p>
                      <a:pPr algn="l"/>
                      <a:r>
                        <a:rPr lang="en-US" sz="1400" dirty="0" smtClean="0"/>
                        <a:t>Public</a:t>
                      </a:r>
                      <a:r>
                        <a:rPr lang="en-US" sz="1400" baseline="0" dirty="0" smtClean="0"/>
                        <a:t> Users</a:t>
                      </a:r>
                      <a:endParaRPr lang="en-US" sz="1400" dirty="0"/>
                    </a:p>
                  </a:txBody>
                  <a:tcPr/>
                </a:tc>
              </a:tr>
            </a:tbl>
          </a:graphicData>
        </a:graphic>
      </p:graphicFrame>
      <p:sp>
        <p:nvSpPr>
          <p:cNvPr id="5" name="TextBox 4"/>
          <p:cNvSpPr txBox="1"/>
          <p:nvPr/>
        </p:nvSpPr>
        <p:spPr>
          <a:xfrm>
            <a:off x="833120" y="4703595"/>
            <a:ext cx="2656496" cy="415498"/>
          </a:xfrm>
          <a:prstGeom prst="rect">
            <a:avLst/>
          </a:prstGeom>
          <a:noFill/>
        </p:spPr>
        <p:txBody>
          <a:bodyPr wrap="none" rtlCol="0">
            <a:spAutoFit/>
          </a:bodyPr>
          <a:lstStyle/>
          <a:p>
            <a:pPr marL="228600" indent="-228600">
              <a:buAutoNum type="arabicParenBoth"/>
            </a:pPr>
            <a:r>
              <a:rPr lang="en-US" sz="1050" i="1" dirty="0" smtClean="0"/>
              <a:t>Preliminary, subject to change</a:t>
            </a:r>
          </a:p>
          <a:p>
            <a:pPr marL="228600" indent="-228600">
              <a:buAutoNum type="arabicParenBoth"/>
            </a:pPr>
            <a:r>
              <a:rPr lang="en-US" sz="1050" i="1" dirty="0" smtClean="0"/>
              <a:t>People who obtain deeplink can access</a:t>
            </a:r>
            <a:endParaRPr lang="en-US" sz="1050" i="1" dirty="0"/>
          </a:p>
        </p:txBody>
      </p:sp>
    </p:spTree>
    <p:extLst>
      <p:ext uri="{BB962C8B-B14F-4D97-AF65-F5344CB8AC3E}">
        <p14:creationId xmlns:p14="http://schemas.microsoft.com/office/powerpoint/2010/main" xmlns="" val="47894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a:t>
            </a:fld>
            <a:endParaRPr lang="en-US" dirty="0"/>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xmlns="" val="725790042"/>
              </p:ext>
            </p:extLst>
          </p:nvPr>
        </p:nvGraphicFramePr>
        <p:xfrm>
          <a:off x="365443" y="1100138"/>
          <a:ext cx="8413115" cy="3108960"/>
        </p:xfrm>
        <a:graphic>
          <a:graphicData uri="http://schemas.openxmlformats.org/drawingml/2006/table">
            <a:tbl>
              <a:tblPr>
                <a:tableStyleId>{8FD4443E-F989-4FC4-A0C8-D5A2AF1F390B}</a:tableStyleId>
              </a:tblPr>
              <a:tblGrid>
                <a:gridCol w="1047750"/>
                <a:gridCol w="7365365"/>
              </a:tblGrid>
              <a:tr h="0">
                <a:tc>
                  <a:txBody>
                    <a:bodyPr/>
                    <a:lstStyle/>
                    <a:p>
                      <a:pPr algn="ctr"/>
                      <a:r>
                        <a:rPr lang="en-US" sz="2400" dirty="0" smtClean="0"/>
                        <a:t>1</a:t>
                      </a:r>
                      <a:endParaRPr lang="en-US" sz="2400" dirty="0"/>
                    </a:p>
                  </a:txBody>
                  <a:tcPr marL="274320" marR="274320" marT="205740" marB="2057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a:txBody>
                    <a:bodyPr/>
                    <a:lstStyle/>
                    <a:p>
                      <a:pPr algn="l"/>
                      <a:r>
                        <a:rPr lang="en-US" sz="2400" dirty="0" smtClean="0">
                          <a:solidFill>
                            <a:schemeClr val="tx1"/>
                          </a:solidFill>
                        </a:rPr>
                        <a:t>Marketplace Basics</a:t>
                      </a:r>
                    </a:p>
                  </a:txBody>
                  <a:tcPr marL="274320" marR="27432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a:txBody>
                    <a:bodyPr/>
                    <a:lstStyle/>
                    <a:p>
                      <a:pPr algn="ctr"/>
                      <a:r>
                        <a:rPr lang="en-US" sz="2400" dirty="0" smtClean="0"/>
                        <a:t>2</a:t>
                      </a:r>
                      <a:endParaRPr lang="en-US" sz="2400" dirty="0"/>
                    </a:p>
                  </a:txBody>
                  <a:tcPr marL="274320" marR="274320" marT="205740" marB="2057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What Makes a Great App?</a:t>
                      </a:r>
                    </a:p>
                  </a:txBody>
                  <a:tcPr marL="274320" marR="27432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a:txBody>
                    <a:bodyPr/>
                    <a:lstStyle/>
                    <a:p>
                      <a:pPr algn="ctr"/>
                      <a:r>
                        <a:rPr lang="en-US" sz="2400" dirty="0" smtClean="0"/>
                        <a:t>3</a:t>
                      </a:r>
                      <a:endParaRPr lang="en-US" sz="2400" dirty="0"/>
                    </a:p>
                  </a:txBody>
                  <a:tcPr marL="274320" marR="274320" marT="205740" marB="2057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Be Part of the </a:t>
                      </a:r>
                      <a:r>
                        <a:rPr lang="en-US" sz="2400" baseline="0" dirty="0" smtClean="0">
                          <a:solidFill>
                            <a:schemeClr val="tx1"/>
                          </a:solidFill>
                        </a:rPr>
                        <a:t>Mobile Ecosystem </a:t>
                      </a:r>
                      <a:endParaRPr lang="en-US" sz="2400" dirty="0" smtClean="0">
                        <a:solidFill>
                          <a:schemeClr val="tx1"/>
                        </a:solidFill>
                      </a:endParaRPr>
                    </a:p>
                  </a:txBody>
                  <a:tcPr marL="274320" marR="27432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a:txBody>
                    <a:bodyPr/>
                    <a:lstStyle/>
                    <a:p>
                      <a:pPr algn="ctr"/>
                      <a:r>
                        <a:rPr lang="en-US" sz="2400" dirty="0" smtClean="0"/>
                        <a:t>4</a:t>
                      </a:r>
                      <a:endParaRPr lang="en-US" sz="2400" dirty="0"/>
                    </a:p>
                  </a:txBody>
                  <a:tcPr marL="274320" marR="274320" marT="205740" marB="20574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solidFill>
                  </a:tcPr>
                </a:tc>
                <a:tc>
                  <a:txBody>
                    <a:bodyPr/>
                    <a:lstStyle/>
                    <a:p>
                      <a:pPr algn="l"/>
                      <a:r>
                        <a:rPr lang="en-US" sz="2400" dirty="0" smtClean="0">
                          <a:solidFill>
                            <a:schemeClr val="tx1"/>
                          </a:solidFill>
                        </a:rPr>
                        <a:t>Questions &amp; Answers</a:t>
                      </a:r>
                      <a:endParaRPr lang="en-US" sz="2400" dirty="0">
                        <a:solidFill>
                          <a:schemeClr val="tx1"/>
                        </a:solidFill>
                      </a:endParaRPr>
                    </a:p>
                  </a:txBody>
                  <a:tcPr marL="274320" marR="274320" marT="68580" marB="6858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24135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ortals\WPDesign\Mango\working\Services\Dev_App_Hub\Design\Working\R2-VisualComplete\Submission\18_lifecycle_validation_success.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4215398" y="207354"/>
            <a:ext cx="4729457" cy="49088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normAutofit fontScale="90000"/>
          </a:bodyPr>
          <a:lstStyle/>
          <a:p>
            <a:r>
              <a:rPr lang="en-US" dirty="0" smtClean="0"/>
              <a:t>Reporting</a:t>
            </a:r>
            <a:br>
              <a:rPr lang="en-US" dirty="0" smtClean="0"/>
            </a:br>
            <a:r>
              <a:rPr lang="en-US" sz="3600" dirty="0" smtClean="0">
                <a:solidFill>
                  <a:schemeClr val="tx1"/>
                </a:solidFill>
              </a:rPr>
              <a:t>Track Your App’s Success </a:t>
            </a:r>
            <a:endParaRPr lang="en-US" dirty="0">
              <a:solidFill>
                <a:schemeClr val="tx1"/>
              </a:solidFill>
            </a:endParaRPr>
          </a:p>
        </p:txBody>
      </p:sp>
      <p:sp>
        <p:nvSpPr>
          <p:cNvPr id="6" name="Content Placeholder 5"/>
          <p:cNvSpPr>
            <a:spLocks noGrp="1"/>
          </p:cNvSpPr>
          <p:nvPr>
            <p:ph sz="quarter" idx="14"/>
          </p:nvPr>
        </p:nvSpPr>
        <p:spPr>
          <a:xfrm>
            <a:off x="367353" y="1648047"/>
            <a:ext cx="3508611" cy="2709145"/>
          </a:xfrm>
        </p:spPr>
        <p:txBody>
          <a:bodyPr>
            <a:noAutofit/>
          </a:bodyPr>
          <a:lstStyle/>
          <a:p>
            <a:pPr marL="342900" indent="-342900">
              <a:buFont typeface="Wingdings" pitchFamily="2" charset="2"/>
              <a:buChar char="§"/>
            </a:pPr>
            <a:r>
              <a:rPr lang="en-US" sz="2000" dirty="0">
                <a:solidFill>
                  <a:schemeClr val="tx2">
                    <a:lumMod val="65000"/>
                    <a:lumOff val="35000"/>
                  </a:schemeClr>
                </a:solidFill>
              </a:rPr>
              <a:t>Highlights all your apps by downloads and royalties </a:t>
            </a:r>
          </a:p>
          <a:p>
            <a:pPr marL="342900" indent="-342900">
              <a:buFont typeface="Wingdings" pitchFamily="2" charset="2"/>
              <a:buChar char="§"/>
            </a:pPr>
            <a:r>
              <a:rPr lang="en-US" sz="2000" dirty="0">
                <a:solidFill>
                  <a:schemeClr val="tx2">
                    <a:lumMod val="65000"/>
                    <a:lumOff val="35000"/>
                  </a:schemeClr>
                </a:solidFill>
              </a:rPr>
              <a:t>Data on daily downloads shown on </a:t>
            </a:r>
            <a:r>
              <a:rPr lang="en-US" sz="2000" dirty="0" smtClean="0">
                <a:solidFill>
                  <a:schemeClr val="tx2">
                    <a:lumMod val="65000"/>
                    <a:lumOff val="35000"/>
                  </a:schemeClr>
                </a:solidFill>
              </a:rPr>
              <a:t>dashboard</a:t>
            </a:r>
          </a:p>
          <a:p>
            <a:pPr marL="342900" indent="-342900">
              <a:buFont typeface="Wingdings" pitchFamily="2" charset="2"/>
              <a:buChar char="§"/>
            </a:pPr>
            <a:r>
              <a:rPr lang="en-US" sz="2000" dirty="0" smtClean="0">
                <a:solidFill>
                  <a:schemeClr val="tx2">
                    <a:lumMod val="65000"/>
                    <a:lumOff val="35000"/>
                  </a:schemeClr>
                </a:solidFill>
              </a:rPr>
              <a:t>Clear notifications for any actions needed and status of app through cert process</a:t>
            </a:r>
          </a:p>
          <a:p>
            <a:pPr marL="342900" indent="-342900">
              <a:buFont typeface="Wingdings" pitchFamily="2" charset="2"/>
              <a:buChar char="§"/>
            </a:pPr>
            <a:r>
              <a:rPr lang="en-US" sz="2000" dirty="0" smtClean="0">
                <a:solidFill>
                  <a:schemeClr val="tx2">
                    <a:lumMod val="65000"/>
                    <a:lumOff val="35000"/>
                  </a:schemeClr>
                </a:solidFill>
              </a:rPr>
              <a:t>Shows payout amounts to track money earned till date</a:t>
            </a:r>
            <a:endParaRPr lang="en-US" sz="2000" dirty="0">
              <a:solidFill>
                <a:schemeClr val="tx2">
                  <a:lumMod val="65000"/>
                  <a:lumOff val="35000"/>
                </a:schemeClr>
              </a:solidFill>
            </a:endParaRPr>
          </a:p>
        </p:txBody>
      </p:sp>
      <p:pic>
        <p:nvPicPr>
          <p:cNvPr id="7" name="Picture 2" descr="\\portals\WPDesign\Mango\working\Services\Dev_App_Hub\Design\Working\R2-VisualComplete\General_Bucket\R2_DashboardOption1a.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1887"/>
          <a:stretch/>
        </p:blipFill>
        <p:spPr bwMode="auto">
          <a:xfrm>
            <a:off x="4211496" y="202738"/>
            <a:ext cx="4733365" cy="48342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506840" y="4738199"/>
            <a:ext cx="3647152" cy="246221"/>
          </a:xfrm>
          <a:prstGeom prst="rect">
            <a:avLst/>
          </a:prstGeom>
          <a:noFill/>
        </p:spPr>
        <p:txBody>
          <a:bodyPr wrap="none" rtlCol="0">
            <a:spAutoFit/>
          </a:bodyPr>
          <a:lstStyle/>
          <a:p>
            <a:r>
              <a:rPr lang="en-US" sz="1000" dirty="0" smtClean="0"/>
              <a:t>UI and Screenshots are representative of UI, subject to change</a:t>
            </a:r>
            <a:endParaRPr lang="en-US" sz="1000" dirty="0"/>
          </a:p>
        </p:txBody>
      </p:sp>
    </p:spTree>
    <p:extLst>
      <p:ext uri="{BB962C8B-B14F-4D97-AF65-F5344CB8AC3E}">
        <p14:creationId xmlns:p14="http://schemas.microsoft.com/office/powerpoint/2010/main" xmlns="" val="3736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xmlns="" val="796807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76554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Growing Exchange of Value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84064385"/>
              </p:ext>
            </p:extLst>
          </p:nvPr>
        </p:nvGraphicFramePr>
        <p:xfrm>
          <a:off x="381001" y="992808"/>
          <a:ext cx="8381998" cy="1165860"/>
        </p:xfrm>
        <a:graphic>
          <a:graphicData uri="http://schemas.openxmlformats.org/drawingml/2006/table">
            <a:tbl>
              <a:tblPr firstRow="1" bandRow="1">
                <a:tableStyleId>{5C22544A-7EE6-4342-B048-85BDC9FD1C3A}</a:tableStyleId>
              </a:tblPr>
              <a:tblGrid>
                <a:gridCol w="2189479"/>
                <a:gridCol w="6192519"/>
              </a:tblGrid>
              <a:tr h="960362">
                <a:tc>
                  <a:txBody>
                    <a:bodyPr/>
                    <a:lstStyle/>
                    <a:p>
                      <a:pPr marL="0" algn="ctr" rtl="0" eaLnBrk="1" fontAlgn="t" latinLnBrk="0" hangingPunct="1"/>
                      <a:r>
                        <a:rPr lang="en-US" sz="2100" b="0" i="0" u="none" strike="noStrike" kern="1200" spc="-150" dirty="0" smtClean="0">
                          <a:solidFill>
                            <a:srgbClr val="FFFFFF"/>
                          </a:solidFill>
                          <a:latin typeface="+mn-lt"/>
                          <a:ea typeface="Segoe UI" pitchFamily="34" charset="0"/>
                          <a:cs typeface="Segoe UI" pitchFamily="34" charset="0"/>
                        </a:rPr>
                        <a:t>Large</a:t>
                      </a:r>
                      <a:r>
                        <a:rPr lang="en-US" sz="2100" b="0" i="0" u="none" strike="noStrike" kern="1200" spc="-150" baseline="0" dirty="0" smtClean="0">
                          <a:solidFill>
                            <a:srgbClr val="FFFFFF"/>
                          </a:solidFill>
                          <a:latin typeface="+mn-lt"/>
                          <a:ea typeface="Segoe UI" pitchFamily="34" charset="0"/>
                          <a:cs typeface="Segoe UI" pitchFamily="34" charset="0"/>
                        </a:rPr>
                        <a:t> and Growing Selection of Apps &amp; Games</a:t>
                      </a:r>
                      <a:endParaRPr lang="en-US" sz="2100" b="0" i="0" u="none" strike="noStrike" kern="1200" spc="-150" dirty="0">
                        <a:solidFill>
                          <a:srgbClr val="FFFFFF"/>
                        </a:solidFill>
                        <a:latin typeface="+mn-lt"/>
                        <a:ea typeface="Segoe UI" pitchFamily="34" charset="0"/>
                        <a:cs typeface="Segoe UI" pitchFamily="34" charset="0"/>
                      </a:endParaRPr>
                    </a:p>
                  </a:txBody>
                  <a:tcPr marL="182880" marR="182880" marT="68580" marB="13716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285750" indent="-285750">
                        <a:buFont typeface="Wingdings" pitchFamily="2" charset="2"/>
                        <a:buChar char="§"/>
                      </a:pPr>
                      <a:r>
                        <a:rPr lang="en-US" sz="1400" dirty="0" smtClean="0">
                          <a:solidFill>
                            <a:schemeClr val="accent6"/>
                          </a:solidFill>
                        </a:rPr>
                        <a:t>13,123 certified applications and games </a:t>
                      </a:r>
                    </a:p>
                    <a:p>
                      <a:pPr marL="285750" indent="-285750">
                        <a:buFont typeface="Wingdings" pitchFamily="2" charset="2"/>
                        <a:buChar char="§"/>
                      </a:pPr>
                      <a:r>
                        <a:rPr lang="en-US" sz="1400" dirty="0" smtClean="0">
                          <a:solidFill>
                            <a:schemeClr val="accent6"/>
                          </a:solidFill>
                        </a:rPr>
                        <a:t>Growing</a:t>
                      </a:r>
                      <a:r>
                        <a:rPr lang="en-US" sz="1400" baseline="0" dirty="0" smtClean="0">
                          <a:solidFill>
                            <a:schemeClr val="accent6"/>
                          </a:solidFill>
                        </a:rPr>
                        <a:t> at over </a:t>
                      </a:r>
                      <a:r>
                        <a:rPr lang="en-US" sz="1400" dirty="0" smtClean="0">
                          <a:solidFill>
                            <a:schemeClr val="accent6"/>
                          </a:solidFill>
                        </a:rPr>
                        <a:t>100</a:t>
                      </a:r>
                      <a:r>
                        <a:rPr lang="en-US" sz="1400" baseline="0" dirty="0" smtClean="0">
                          <a:solidFill>
                            <a:schemeClr val="accent6"/>
                          </a:solidFill>
                        </a:rPr>
                        <a:t> new apps per day</a:t>
                      </a:r>
                      <a:endParaRPr lang="en-US" sz="1400" dirty="0" smtClean="0">
                        <a:solidFill>
                          <a:schemeClr val="accent6"/>
                        </a:solidFill>
                      </a:endParaRPr>
                    </a:p>
                    <a:p>
                      <a:pPr marL="285750" indent="-285750">
                        <a:buFont typeface="Wingdings" pitchFamily="2" charset="2"/>
                        <a:buChar char="§"/>
                      </a:pPr>
                      <a:r>
                        <a:rPr lang="en-US" sz="1400" dirty="0" smtClean="0">
                          <a:solidFill>
                            <a:schemeClr val="accent6"/>
                          </a:solidFill>
                        </a:rPr>
                        <a:t>61%</a:t>
                      </a:r>
                      <a:r>
                        <a:rPr lang="en-US" sz="1400" baseline="0" dirty="0" smtClean="0">
                          <a:solidFill>
                            <a:schemeClr val="accent6"/>
                          </a:solidFill>
                        </a:rPr>
                        <a:t> Paid, 39% Free</a:t>
                      </a:r>
                      <a:endParaRPr lang="en-US" sz="1400" dirty="0" smtClean="0">
                        <a:solidFill>
                          <a:schemeClr val="accent6"/>
                        </a:solidFill>
                      </a:endParaRPr>
                    </a:p>
                    <a:p>
                      <a:pPr marL="285750" indent="-285750">
                        <a:buFont typeface="Wingdings" pitchFamily="2" charset="2"/>
                        <a:buChar char="§"/>
                      </a:pPr>
                      <a:r>
                        <a:rPr lang="en-US" sz="1400" dirty="0" smtClean="0">
                          <a:solidFill>
                            <a:schemeClr val="accent6"/>
                          </a:solidFill>
                        </a:rPr>
                        <a:t>61 exclusive Xbox LIVE games</a:t>
                      </a:r>
                    </a:p>
                  </a:txBody>
                  <a:tcPr marL="182880" marR="182880" marT="6858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bl>
          </a:graphicData>
        </a:graphic>
      </p:graphicFrame>
      <p:sp>
        <p:nvSpPr>
          <p:cNvPr id="5" name="Slide Number Placeholder 4"/>
          <p:cNvSpPr>
            <a:spLocks noGrp="1"/>
          </p:cNvSpPr>
          <p:nvPr>
            <p:ph type="sldNum" sz="quarter" idx="12"/>
          </p:nvPr>
        </p:nvSpPr>
        <p:spPr>
          <a:xfrm>
            <a:off x="381000" y="4597726"/>
            <a:ext cx="322524" cy="246221"/>
          </a:xfrm>
        </p:spPr>
        <p:txBody>
          <a:bodyPr/>
          <a:lstStyle/>
          <a:p>
            <a:fld id="{B6F15528-21DE-4FAA-801E-634DDDAF4B2B}" type="slidenum">
              <a:rPr lang="en-US" smtClean="0"/>
              <a:pPr/>
              <a:t>23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221873876"/>
              </p:ext>
            </p:extLst>
          </p:nvPr>
        </p:nvGraphicFramePr>
        <p:xfrm>
          <a:off x="381001" y="3064594"/>
          <a:ext cx="8381998" cy="845820"/>
        </p:xfrm>
        <a:graphic>
          <a:graphicData uri="http://schemas.openxmlformats.org/drawingml/2006/table">
            <a:tbl>
              <a:tblPr firstRow="1" bandRow="1">
                <a:tableStyleId>{5C22544A-7EE6-4342-B048-85BDC9FD1C3A}</a:tableStyleId>
              </a:tblPr>
              <a:tblGrid>
                <a:gridCol w="2189479"/>
                <a:gridCol w="6192519"/>
              </a:tblGrid>
              <a:tr h="617220">
                <a:tc>
                  <a:txBody>
                    <a:bodyPr/>
                    <a:lstStyle/>
                    <a:p>
                      <a:pPr marL="0" algn="ctr" rtl="0" eaLnBrk="1" fontAlgn="t" latinLnBrk="0" hangingPunct="1"/>
                      <a:r>
                        <a:rPr lang="en-US" sz="2100" b="0" i="0" u="none" strike="noStrike" kern="1200" spc="-150" dirty="0" smtClean="0">
                          <a:solidFill>
                            <a:srgbClr val="FFFFFF"/>
                          </a:solidFill>
                          <a:latin typeface="+mn-lt"/>
                          <a:ea typeface="Segoe UI" pitchFamily="34" charset="0"/>
                          <a:cs typeface="Segoe UI" pitchFamily="34" charset="0"/>
                        </a:rPr>
                        <a:t>Loved</a:t>
                      </a:r>
                      <a:r>
                        <a:rPr lang="en-US" sz="2100" b="0" i="0" u="none" strike="noStrike" kern="1200" spc="-150" baseline="0" dirty="0" smtClean="0">
                          <a:solidFill>
                            <a:srgbClr val="FFFFFF"/>
                          </a:solidFill>
                          <a:latin typeface="+mn-lt"/>
                          <a:ea typeface="Segoe UI" pitchFamily="34" charset="0"/>
                          <a:cs typeface="Segoe UI" pitchFamily="34" charset="0"/>
                        </a:rPr>
                        <a:t> </a:t>
                      </a:r>
                    </a:p>
                    <a:p>
                      <a:pPr marL="0" algn="ctr" rtl="0" eaLnBrk="1" fontAlgn="t" latinLnBrk="0" hangingPunct="1"/>
                      <a:r>
                        <a:rPr lang="en-US" sz="2100" b="0" i="0" u="none" strike="noStrike" kern="1200" spc="-150" baseline="0" dirty="0" smtClean="0">
                          <a:solidFill>
                            <a:srgbClr val="FFFFFF"/>
                          </a:solidFill>
                          <a:latin typeface="+mn-lt"/>
                          <a:ea typeface="Segoe UI" pitchFamily="34" charset="0"/>
                          <a:cs typeface="Segoe UI" pitchFamily="34" charset="0"/>
                        </a:rPr>
                        <a:t>by Users</a:t>
                      </a:r>
                      <a:endParaRPr lang="en-US" sz="2100" b="0" i="0" u="none" strike="noStrike" kern="1200" spc="-150" dirty="0">
                        <a:solidFill>
                          <a:srgbClr val="FFFFFF"/>
                        </a:solidFill>
                        <a:latin typeface="+mn-lt"/>
                        <a:ea typeface="Segoe UI" pitchFamily="34" charset="0"/>
                        <a:cs typeface="Segoe UI" pitchFamily="34" charset="0"/>
                      </a:endParaRPr>
                    </a:p>
                  </a:txBody>
                  <a:tcPr marL="182880" marR="182880" marT="68580" marB="137160"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285750" marR="0" indent="-285750" algn="l" defTabSz="685799" rtl="0" eaLnBrk="1" fontAlgn="auto" latinLnBrk="0" hangingPunct="1">
                        <a:lnSpc>
                          <a:spcPct val="100000"/>
                        </a:lnSpc>
                        <a:spcBef>
                          <a:spcPts val="0"/>
                        </a:spcBef>
                        <a:spcAft>
                          <a:spcPts val="0"/>
                        </a:spcAft>
                        <a:buClrTx/>
                        <a:buSzTx/>
                        <a:buFont typeface="Wingdings" pitchFamily="2" charset="2"/>
                        <a:buChar char="§"/>
                        <a:tabLst/>
                        <a:defRPr/>
                      </a:pPr>
                      <a:r>
                        <a:rPr lang="en-US" sz="1400" dirty="0" smtClean="0">
                          <a:solidFill>
                            <a:schemeClr val="accent6"/>
                          </a:solidFill>
                        </a:rPr>
                        <a:t>12 Downloads per User per Month</a:t>
                      </a:r>
                    </a:p>
                    <a:p>
                      <a:pPr marL="285750" marR="0" indent="-285750" algn="l" defTabSz="685799" rtl="0" eaLnBrk="1" fontAlgn="auto" latinLnBrk="0" hangingPunct="1">
                        <a:lnSpc>
                          <a:spcPct val="100000"/>
                        </a:lnSpc>
                        <a:spcBef>
                          <a:spcPts val="0"/>
                        </a:spcBef>
                        <a:spcAft>
                          <a:spcPts val="0"/>
                        </a:spcAft>
                        <a:buClrTx/>
                        <a:buSzTx/>
                        <a:buFont typeface="Wingdings" pitchFamily="2" charset="2"/>
                        <a:buChar char="§"/>
                        <a:tabLst/>
                        <a:defRPr/>
                      </a:pPr>
                      <a:r>
                        <a:rPr lang="en-US" sz="1400" dirty="0" smtClean="0">
                          <a:solidFill>
                            <a:schemeClr val="accent6"/>
                          </a:solidFill>
                        </a:rPr>
                        <a:t>10% Conversion rate from Trial to Paid Purchase</a:t>
                      </a:r>
                    </a:p>
                    <a:p>
                      <a:pPr marL="285750" marR="0" indent="-285750" algn="l" defTabSz="685799" rtl="0" eaLnBrk="1" fontAlgn="auto" latinLnBrk="0" hangingPunct="1">
                        <a:lnSpc>
                          <a:spcPct val="100000"/>
                        </a:lnSpc>
                        <a:spcBef>
                          <a:spcPts val="0"/>
                        </a:spcBef>
                        <a:spcAft>
                          <a:spcPts val="0"/>
                        </a:spcAft>
                        <a:buClrTx/>
                        <a:buSzTx/>
                        <a:buFont typeface="Wingdings" pitchFamily="2" charset="2"/>
                        <a:buChar char="§"/>
                        <a:tabLst/>
                        <a:defRPr/>
                      </a:pPr>
                      <a:r>
                        <a:rPr lang="en-US" sz="1400" dirty="0" smtClean="0">
                          <a:solidFill>
                            <a:schemeClr val="accent6"/>
                          </a:solidFill>
                        </a:rPr>
                        <a:t>Daily Merchandising drives 500% download</a:t>
                      </a:r>
                      <a:r>
                        <a:rPr lang="en-US" sz="1400" baseline="0" dirty="0" smtClean="0">
                          <a:solidFill>
                            <a:schemeClr val="accent6"/>
                          </a:solidFill>
                        </a:rPr>
                        <a:t> </a:t>
                      </a:r>
                      <a:r>
                        <a:rPr lang="en-US" sz="1400" dirty="0" smtClean="0">
                          <a:solidFill>
                            <a:schemeClr val="accent6"/>
                          </a:solidFill>
                        </a:rPr>
                        <a:t>uplift</a:t>
                      </a:r>
                    </a:p>
                  </a:txBody>
                  <a:tcPr marL="182880" marR="182880" marT="6858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1873974659"/>
              </p:ext>
            </p:extLst>
          </p:nvPr>
        </p:nvGraphicFramePr>
        <p:xfrm>
          <a:off x="381002" y="3975184"/>
          <a:ext cx="8381998" cy="845820"/>
        </p:xfrm>
        <a:graphic>
          <a:graphicData uri="http://schemas.openxmlformats.org/drawingml/2006/table">
            <a:tbl>
              <a:tblPr firstRow="1" bandRow="1">
                <a:tableStyleId>{5C22544A-7EE6-4342-B048-85BDC9FD1C3A}</a:tableStyleId>
              </a:tblPr>
              <a:tblGrid>
                <a:gridCol w="2179318"/>
                <a:gridCol w="6202680"/>
              </a:tblGrid>
              <a:tr h="617220">
                <a:tc>
                  <a:txBody>
                    <a:bodyPr/>
                    <a:lstStyle/>
                    <a:p>
                      <a:pPr marL="0" algn="ctr" rtl="0" eaLnBrk="1" fontAlgn="t" latinLnBrk="0" hangingPunct="1"/>
                      <a:r>
                        <a:rPr lang="en-US" sz="2100" b="0" i="0" u="none" strike="noStrike" kern="1200" spc="-150" dirty="0" smtClean="0">
                          <a:solidFill>
                            <a:srgbClr val="FFFFFF"/>
                          </a:solidFill>
                          <a:latin typeface="+mn-lt"/>
                          <a:ea typeface="Segoe UI" pitchFamily="34" charset="0"/>
                          <a:cs typeface="Segoe UI" pitchFamily="34" charset="0"/>
                        </a:rPr>
                        <a:t>Generating</a:t>
                      </a:r>
                      <a:r>
                        <a:rPr lang="en-US" sz="2100" b="0" i="0" u="none" strike="noStrike" kern="1200" spc="-150" baseline="0" dirty="0" smtClean="0">
                          <a:solidFill>
                            <a:srgbClr val="FFFFFF"/>
                          </a:solidFill>
                          <a:latin typeface="+mn-lt"/>
                          <a:ea typeface="Segoe UI" pitchFamily="34" charset="0"/>
                          <a:cs typeface="Segoe UI" pitchFamily="34" charset="0"/>
                        </a:rPr>
                        <a:t> High ARPU</a:t>
                      </a:r>
                      <a:endParaRPr lang="en-US" sz="2100" b="0" i="0" u="none" strike="noStrike" kern="1200" spc="-150" dirty="0">
                        <a:solidFill>
                          <a:srgbClr val="FFFFFF"/>
                        </a:solidFill>
                        <a:latin typeface="+mn-lt"/>
                        <a:ea typeface="Segoe UI" pitchFamily="34" charset="0"/>
                        <a:cs typeface="Segoe UI" pitchFamily="34" charset="0"/>
                      </a:endParaRPr>
                    </a:p>
                  </a:txBody>
                  <a:tcPr marL="182880" marR="182880" marT="68580" marB="13716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285750" marR="0" indent="-285750" algn="l" defTabSz="685799" rtl="0" eaLnBrk="1" fontAlgn="auto" latinLnBrk="0" hangingPunct="1">
                        <a:lnSpc>
                          <a:spcPct val="100000"/>
                        </a:lnSpc>
                        <a:spcBef>
                          <a:spcPts val="0"/>
                        </a:spcBef>
                        <a:spcAft>
                          <a:spcPts val="0"/>
                        </a:spcAft>
                        <a:buClrTx/>
                        <a:buSzTx/>
                        <a:buFont typeface="Wingdings" pitchFamily="2" charset="2"/>
                        <a:buChar char="§"/>
                        <a:tabLst/>
                        <a:defRPr/>
                      </a:pPr>
                      <a:r>
                        <a:rPr lang="en-US" sz="1400" dirty="0" smtClean="0">
                          <a:solidFill>
                            <a:schemeClr val="accent6"/>
                          </a:solidFill>
                        </a:rPr>
                        <a:t>MO Billing now available to over 50% of Windows</a:t>
                      </a:r>
                      <a:r>
                        <a:rPr lang="en-US" sz="1400" baseline="0" dirty="0" smtClean="0">
                          <a:solidFill>
                            <a:schemeClr val="accent6"/>
                          </a:solidFill>
                        </a:rPr>
                        <a:t> Phone users</a:t>
                      </a:r>
                    </a:p>
                    <a:p>
                      <a:pPr marL="285750" marR="0" indent="-285750" algn="l" defTabSz="685799" rtl="0" eaLnBrk="1" fontAlgn="auto" latinLnBrk="0" hangingPunct="1">
                        <a:lnSpc>
                          <a:spcPct val="100000"/>
                        </a:lnSpc>
                        <a:spcBef>
                          <a:spcPts val="0"/>
                        </a:spcBef>
                        <a:spcAft>
                          <a:spcPts val="0"/>
                        </a:spcAft>
                        <a:buClrTx/>
                        <a:buSzTx/>
                        <a:buFont typeface="Wingdings" pitchFamily="2" charset="2"/>
                        <a:buChar char="§"/>
                        <a:tabLst/>
                        <a:defRPr/>
                      </a:pPr>
                      <a:r>
                        <a:rPr lang="en-US" sz="1400" baseline="0" dirty="0" smtClean="0">
                          <a:solidFill>
                            <a:schemeClr val="accent6"/>
                          </a:solidFill>
                        </a:rPr>
                        <a:t>% Paid Downloads: 3.2%</a:t>
                      </a:r>
                      <a:endParaRPr lang="en-US" sz="1400" dirty="0" smtClean="0">
                        <a:solidFill>
                          <a:schemeClr val="accent6"/>
                        </a:solidFill>
                      </a:endParaRPr>
                    </a:p>
                    <a:p>
                      <a:pPr marL="285750" marR="0" indent="-285750" algn="l" defTabSz="685799" rtl="0" eaLnBrk="1" fontAlgn="auto" latinLnBrk="0" hangingPunct="1">
                        <a:lnSpc>
                          <a:spcPct val="100000"/>
                        </a:lnSpc>
                        <a:spcBef>
                          <a:spcPts val="0"/>
                        </a:spcBef>
                        <a:spcAft>
                          <a:spcPts val="0"/>
                        </a:spcAft>
                        <a:buClrTx/>
                        <a:buSzTx/>
                        <a:buFont typeface="Wingdings" pitchFamily="2" charset="2"/>
                        <a:buChar char="§"/>
                        <a:tabLst/>
                        <a:defRPr/>
                      </a:pPr>
                      <a:r>
                        <a:rPr lang="en-US" sz="1400" dirty="0" smtClean="0">
                          <a:solidFill>
                            <a:schemeClr val="accent6"/>
                          </a:solidFill>
                        </a:rPr>
                        <a:t>Paid Apps</a:t>
                      </a:r>
                      <a:r>
                        <a:rPr lang="en-US" sz="1400" baseline="0" dirty="0" smtClean="0">
                          <a:solidFill>
                            <a:schemeClr val="accent6"/>
                          </a:solidFill>
                        </a:rPr>
                        <a:t> </a:t>
                      </a:r>
                      <a:r>
                        <a:rPr lang="en-US" sz="1400" dirty="0" smtClean="0">
                          <a:solidFill>
                            <a:schemeClr val="accent6"/>
                          </a:solidFill>
                        </a:rPr>
                        <a:t>Average Selling Price:</a:t>
                      </a:r>
                      <a:r>
                        <a:rPr lang="en-US" sz="1400" baseline="0" dirty="0" smtClean="0">
                          <a:solidFill>
                            <a:schemeClr val="accent6"/>
                          </a:solidFill>
                        </a:rPr>
                        <a:t> $2.93; High ad monetization rate</a:t>
                      </a:r>
                    </a:p>
                  </a:txBody>
                  <a:tcPr marL="182880" marR="182880" marT="6858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1249618274"/>
              </p:ext>
            </p:extLst>
          </p:nvPr>
        </p:nvGraphicFramePr>
        <p:xfrm>
          <a:off x="381002" y="2185428"/>
          <a:ext cx="8381998" cy="845820"/>
        </p:xfrm>
        <a:graphic>
          <a:graphicData uri="http://schemas.openxmlformats.org/drawingml/2006/table">
            <a:tbl>
              <a:tblPr firstRow="1" bandRow="1">
                <a:tableStyleId>{5C22544A-7EE6-4342-B048-85BDC9FD1C3A}</a:tableStyleId>
              </a:tblPr>
              <a:tblGrid>
                <a:gridCol w="2179318"/>
                <a:gridCol w="6202680"/>
              </a:tblGrid>
              <a:tr h="617220">
                <a:tc>
                  <a:txBody>
                    <a:bodyPr/>
                    <a:lstStyle/>
                    <a:p>
                      <a:pPr marL="0" algn="ctr" rtl="0" eaLnBrk="1" fontAlgn="t" latinLnBrk="0" hangingPunct="1"/>
                      <a:r>
                        <a:rPr lang="en-US" sz="2100" b="0" i="0" u="none" strike="noStrike" kern="1200" spc="-150" dirty="0" smtClean="0">
                          <a:solidFill>
                            <a:srgbClr val="FFFFFF"/>
                          </a:solidFill>
                          <a:latin typeface="+mn-lt"/>
                          <a:ea typeface="Segoe UI" pitchFamily="34" charset="0"/>
                          <a:cs typeface="Segoe UI" pitchFamily="34" charset="0"/>
                        </a:rPr>
                        <a:t>From</a:t>
                      </a:r>
                      <a:r>
                        <a:rPr lang="en-US" sz="2100" b="0" i="0" u="none" strike="noStrike" kern="1200" spc="-150" baseline="0" dirty="0" smtClean="0">
                          <a:solidFill>
                            <a:srgbClr val="FFFFFF"/>
                          </a:solidFill>
                          <a:latin typeface="+mn-lt"/>
                          <a:ea typeface="Segoe UI" pitchFamily="34" charset="0"/>
                          <a:cs typeface="Segoe UI" pitchFamily="34" charset="0"/>
                        </a:rPr>
                        <a:t> Many Developers</a:t>
                      </a:r>
                      <a:endParaRPr lang="en-US" sz="2100" b="0" i="0" u="none" strike="noStrike" kern="1200" spc="-150" dirty="0">
                        <a:solidFill>
                          <a:srgbClr val="FFFFFF"/>
                        </a:solidFill>
                        <a:latin typeface="+mn-lt"/>
                        <a:ea typeface="Segoe UI" pitchFamily="34" charset="0"/>
                        <a:cs typeface="Segoe UI" pitchFamily="34" charset="0"/>
                      </a:endParaRPr>
                    </a:p>
                  </a:txBody>
                  <a:tcPr marL="182880" marR="182880" marT="68580" marB="137160" anchor="ct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285750" indent="-285750">
                        <a:buFont typeface="Wingdings" pitchFamily="2" charset="2"/>
                        <a:buChar char="§"/>
                      </a:pPr>
                      <a:r>
                        <a:rPr lang="en-US" sz="1400" dirty="0" smtClean="0">
                          <a:solidFill>
                            <a:schemeClr val="accent6"/>
                          </a:solidFill>
                        </a:rPr>
                        <a:t>38,191 developers registered </a:t>
                      </a:r>
                    </a:p>
                    <a:p>
                      <a:pPr marL="285750" indent="-285750">
                        <a:buFont typeface="Wingdings" pitchFamily="2" charset="2"/>
                        <a:buChar char="§"/>
                      </a:pPr>
                      <a:r>
                        <a:rPr lang="en-US" sz="1400" dirty="0" smtClean="0">
                          <a:solidFill>
                            <a:schemeClr val="accent6"/>
                          </a:solidFill>
                        </a:rPr>
                        <a:t>7,300+ developers have submitted one or more apps</a:t>
                      </a:r>
                    </a:p>
                    <a:p>
                      <a:pPr marL="285750" indent="-285750">
                        <a:buFont typeface="Wingdings" pitchFamily="2" charset="2"/>
                        <a:buChar char="§"/>
                      </a:pPr>
                      <a:r>
                        <a:rPr lang="en-US" sz="1400" dirty="0" smtClean="0">
                          <a:solidFill>
                            <a:schemeClr val="accent6"/>
                          </a:solidFill>
                        </a:rPr>
                        <a:t>1,200 new developers every week</a:t>
                      </a:r>
                    </a:p>
                  </a:txBody>
                  <a:tcPr marL="182880" marR="182880" marT="6858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bl>
          </a:graphicData>
        </a:graphic>
      </p:graphicFrame>
    </p:spTree>
    <p:extLst>
      <p:ext uri="{BB962C8B-B14F-4D97-AF65-F5344CB8AC3E}">
        <p14:creationId xmlns:p14="http://schemas.microsoft.com/office/powerpoint/2010/main" xmlns="" val="27500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Marketplace Basics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xmlns="" val="4091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bwMode="auto">
          <a:xfrm>
            <a:off x="5685597" y="1634848"/>
            <a:ext cx="3319410" cy="3150636"/>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0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6" name="Title 15"/>
          <p:cNvSpPr>
            <a:spLocks noGrp="1"/>
          </p:cNvSpPr>
          <p:nvPr>
            <p:ph type="title"/>
          </p:nvPr>
        </p:nvSpPr>
        <p:spPr>
          <a:xfrm>
            <a:off x="217488" y="257559"/>
            <a:ext cx="8593137" cy="667474"/>
          </a:xfrm>
        </p:spPr>
        <p:txBody>
          <a:bodyPr>
            <a:noAutofit/>
          </a:bodyPr>
          <a:lstStyle/>
          <a:p>
            <a:pPr>
              <a:lnSpc>
                <a:spcPct val="90000"/>
              </a:lnSpc>
              <a:buClr>
                <a:schemeClr val="accent1"/>
              </a:buClr>
              <a:buSzPct val="100000"/>
              <a:defRPr/>
            </a:pPr>
            <a:r>
              <a:rPr lang="en-US" sz="4000" dirty="0" smtClean="0">
                <a:solidFill>
                  <a:schemeClr val="accent2"/>
                </a:solidFill>
                <a:cs typeface="+mn-cs"/>
              </a:rPr>
              <a:t>The Experience Begins at the Start Screen</a:t>
            </a:r>
            <a:endParaRPr lang="en-US" sz="4000" dirty="0">
              <a:solidFill>
                <a:schemeClr val="accent2"/>
              </a:solidFill>
              <a:cs typeface="+mn-cs"/>
            </a:endParaRPr>
          </a:p>
        </p:txBody>
      </p:sp>
      <p:sp>
        <p:nvSpPr>
          <p:cNvPr id="79" name="Rectangle 78"/>
          <p:cNvSpPr/>
          <p:nvPr/>
        </p:nvSpPr>
        <p:spPr bwMode="auto">
          <a:xfrm>
            <a:off x="198890" y="1451871"/>
            <a:ext cx="5120640" cy="3360952"/>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0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0" name="Rectangle 79"/>
          <p:cNvSpPr/>
          <p:nvPr/>
        </p:nvSpPr>
        <p:spPr bwMode="auto">
          <a:xfrm>
            <a:off x="514761" y="1510672"/>
            <a:ext cx="4674544" cy="325103"/>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2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Rectangle 80"/>
          <p:cNvSpPr/>
          <p:nvPr/>
        </p:nvSpPr>
        <p:spPr>
          <a:xfrm>
            <a:off x="515176" y="1534724"/>
            <a:ext cx="4701696" cy="313932"/>
          </a:xfrm>
          <a:prstGeom prst="rect">
            <a:avLst/>
          </a:prstGeom>
        </p:spPr>
        <p:txBody>
          <a:bodyPr wrap="square">
            <a:spAutoFit/>
          </a:bodyPr>
          <a:lstStyle/>
          <a:p>
            <a:pPr marL="341313" lvl="1" indent="-341313">
              <a:lnSpc>
                <a:spcPct val="120000"/>
              </a:lnSpc>
              <a:spcAft>
                <a:spcPts val="400"/>
              </a:spcAft>
              <a:buNone/>
              <a:defRPr/>
            </a:pPr>
            <a:r>
              <a:rPr lang="en-US" sz="1200" dirty="0" smtClean="0">
                <a:solidFill>
                  <a:schemeClr val="bg1"/>
                </a:solidFill>
                <a:latin typeface="Segoe UI" pitchFamily="34" charset="0"/>
                <a:ea typeface="Segoe UI" pitchFamily="34" charset="0"/>
                <a:cs typeface="Segoe UI" pitchFamily="34" charset="0"/>
              </a:rPr>
              <a:t>Easily access the Marketplace from the Start screen.</a:t>
            </a:r>
          </a:p>
        </p:txBody>
      </p:sp>
      <p:sp>
        <p:nvSpPr>
          <p:cNvPr id="84" name="Rectangle 83"/>
          <p:cNvSpPr/>
          <p:nvPr/>
        </p:nvSpPr>
        <p:spPr>
          <a:xfrm>
            <a:off x="267870" y="1505870"/>
            <a:ext cx="223643" cy="334707"/>
          </a:xfrm>
          <a:prstGeom prst="rect">
            <a:avLst/>
          </a:prstGeom>
          <a:solidFill>
            <a:srgbClr val="4F81BD">
              <a:lumMod val="75000"/>
              <a:alpha val="81961"/>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a:defRPr/>
            </a:pPr>
            <a:r>
              <a:rPr lang="en-US" sz="2800" kern="0" cap="all" dirty="0" smtClean="0">
                <a:ln/>
                <a:solidFill>
                  <a:sysClr val="window" lastClr="FFFFFF">
                    <a:alpha val="47000"/>
                  </a:sysClr>
                </a:solidFill>
                <a:latin typeface="Segoe UI" pitchFamily="34" charset="0"/>
                <a:ea typeface="Segoe UI" pitchFamily="34" charset="0"/>
                <a:cs typeface="Segoe UI" pitchFamily="34" charset="0"/>
              </a:rPr>
              <a:t>1</a:t>
            </a:r>
          </a:p>
        </p:txBody>
      </p:sp>
      <p:sp>
        <p:nvSpPr>
          <p:cNvPr id="86" name="Rectangle 85"/>
          <p:cNvSpPr/>
          <p:nvPr/>
        </p:nvSpPr>
        <p:spPr bwMode="auto">
          <a:xfrm>
            <a:off x="538960" y="2087832"/>
            <a:ext cx="4674544" cy="325103"/>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2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7" name="Rectangle 86"/>
          <p:cNvSpPr/>
          <p:nvPr/>
        </p:nvSpPr>
        <p:spPr>
          <a:xfrm>
            <a:off x="548900" y="2155926"/>
            <a:ext cx="4701696" cy="258532"/>
          </a:xfrm>
          <a:prstGeom prst="rect">
            <a:avLst/>
          </a:prstGeom>
        </p:spPr>
        <p:txBody>
          <a:bodyPr wrap="square">
            <a:spAutoFit/>
          </a:bodyPr>
          <a:lstStyle/>
          <a:p>
            <a:pPr defTabSz="711200">
              <a:lnSpc>
                <a:spcPct val="90000"/>
              </a:lnSpc>
              <a:spcBef>
                <a:spcPct val="0"/>
              </a:spcBef>
              <a:spcAft>
                <a:spcPct val="35000"/>
              </a:spcAft>
              <a:defRPr/>
            </a:pPr>
            <a:r>
              <a:rPr lang="en-US" sz="1200" dirty="0" smtClean="0">
                <a:solidFill>
                  <a:schemeClr val="bg1"/>
                </a:solidFill>
                <a:latin typeface="Segoe UI" pitchFamily="34" charset="0"/>
                <a:ea typeface="Segoe UI" pitchFamily="34" charset="0"/>
                <a:cs typeface="Segoe UI" pitchFamily="34" charset="0"/>
              </a:rPr>
              <a:t>Pin favorite apps to the Start screen for quicker access.</a:t>
            </a:r>
            <a:endParaRPr lang="en-US" sz="1200" kern="0" dirty="0" smtClean="0">
              <a:solidFill>
                <a:schemeClr val="bg1"/>
              </a:solidFill>
              <a:latin typeface="Segoe UI" pitchFamily="34" charset="0"/>
              <a:ea typeface="Segoe UI" pitchFamily="34" charset="0"/>
              <a:cs typeface="Segoe UI" pitchFamily="34" charset="0"/>
            </a:endParaRPr>
          </a:p>
        </p:txBody>
      </p:sp>
      <p:sp>
        <p:nvSpPr>
          <p:cNvPr id="89" name="Rectangle 88"/>
          <p:cNvSpPr/>
          <p:nvPr/>
        </p:nvSpPr>
        <p:spPr bwMode="auto">
          <a:xfrm>
            <a:off x="278025" y="2087832"/>
            <a:ext cx="242209" cy="325103"/>
          </a:xfrm>
          <a:prstGeom prst="rect">
            <a:avLst/>
          </a:prstGeom>
          <a:solidFill>
            <a:srgbClr val="4F81BD">
              <a:lumMod val="75000"/>
              <a:alpha val="81961"/>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R="0" lvl="0" indent="0" algn="ctr" fontAlgn="base">
              <a:lnSpc>
                <a:spcPct val="100000"/>
              </a:lnSpc>
              <a:spcBef>
                <a:spcPct val="0"/>
              </a:spcBef>
              <a:spcAft>
                <a:spcPct val="0"/>
              </a:spcAft>
              <a:buClrTx/>
              <a:buSzTx/>
              <a:buFontTx/>
              <a:buNone/>
              <a:tabLst/>
              <a:defRPr/>
            </a:pPr>
            <a:endParaRPr lang="en-US" sz="2800" kern="0" cap="all" dirty="0" smtClean="0">
              <a:ln/>
              <a:solidFill>
                <a:sysClr val="window" lastClr="FFFFFF">
                  <a:alpha val="47000"/>
                </a:sysClr>
              </a:solidFill>
              <a:latin typeface="Segoe UI" pitchFamily="34" charset="0"/>
              <a:ea typeface="Segoe UI" pitchFamily="34" charset="0"/>
              <a:cs typeface="Segoe UI" pitchFamily="34" charset="0"/>
            </a:endParaRPr>
          </a:p>
        </p:txBody>
      </p:sp>
      <p:sp>
        <p:nvSpPr>
          <p:cNvPr id="90" name="Rectangle 89"/>
          <p:cNvSpPr/>
          <p:nvPr/>
        </p:nvSpPr>
        <p:spPr>
          <a:xfrm>
            <a:off x="280194" y="1988773"/>
            <a:ext cx="223643" cy="523220"/>
          </a:xfrm>
          <a:prstGeom prst="rect">
            <a:avLst/>
          </a:prstGeom>
          <a:noFill/>
        </p:spPr>
        <p:txBody>
          <a:bodyPr wrap="square" lIns="91440" tIns="45720" rIns="91440" bIns="4572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cap="all" dirty="0" smtClean="0">
                <a:ln/>
                <a:solidFill>
                  <a:sysClr val="window" lastClr="FFFFFF">
                    <a:alpha val="47000"/>
                  </a:sysClr>
                </a:solidFill>
                <a:latin typeface="Segoe UI" pitchFamily="34" charset="0"/>
                <a:ea typeface="Segoe UI" pitchFamily="34" charset="0"/>
                <a:cs typeface="Segoe UI" pitchFamily="34" charset="0"/>
              </a:rPr>
              <a:t>2</a:t>
            </a:r>
            <a:endParaRPr kumimoji="0" lang="en-US" sz="2800" i="0" u="none" strike="noStrike" kern="0" cap="all" spc="0" normalizeH="0" baseline="0" noProof="0" dirty="0">
              <a:ln/>
              <a:solidFill>
                <a:sysClr val="window" lastClr="FFFFFF">
                  <a:alpha val="47000"/>
                </a:sysClr>
              </a:solidFill>
              <a:effectLst/>
              <a:uLnTx/>
              <a:uFillTx/>
              <a:latin typeface="Segoe UI" pitchFamily="34" charset="0"/>
              <a:ea typeface="Segoe UI" pitchFamily="34" charset="0"/>
              <a:cs typeface="Segoe UI" pitchFamily="34" charset="0"/>
            </a:endParaRPr>
          </a:p>
        </p:txBody>
      </p:sp>
      <p:sp>
        <p:nvSpPr>
          <p:cNvPr id="92" name="Rectangle 91"/>
          <p:cNvSpPr/>
          <p:nvPr/>
        </p:nvSpPr>
        <p:spPr bwMode="auto">
          <a:xfrm>
            <a:off x="538960" y="2672966"/>
            <a:ext cx="4674544" cy="325103"/>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2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3" name="Rectangle 92"/>
          <p:cNvSpPr/>
          <p:nvPr/>
        </p:nvSpPr>
        <p:spPr>
          <a:xfrm>
            <a:off x="539375" y="2708944"/>
            <a:ext cx="4701696" cy="313932"/>
          </a:xfrm>
          <a:prstGeom prst="rect">
            <a:avLst/>
          </a:prstGeom>
        </p:spPr>
        <p:txBody>
          <a:bodyPr wrap="square">
            <a:spAutoFit/>
          </a:bodyPr>
          <a:lstStyle/>
          <a:p>
            <a:pPr marL="0" lvl="1">
              <a:lnSpc>
                <a:spcPct val="120000"/>
              </a:lnSpc>
              <a:spcAft>
                <a:spcPts val="400"/>
              </a:spcAft>
              <a:buNone/>
              <a:defRPr/>
            </a:pPr>
            <a:r>
              <a:rPr lang="en-US" sz="1200" dirty="0" smtClean="0">
                <a:solidFill>
                  <a:schemeClr val="bg1"/>
                </a:solidFill>
                <a:latin typeface="Segoe UI" pitchFamily="34" charset="0"/>
                <a:ea typeface="Segoe UI" pitchFamily="34" charset="0"/>
                <a:cs typeface="Segoe UI" pitchFamily="34" charset="0"/>
              </a:rPr>
              <a:t>Organize and move tiles into your own personalized layout.</a:t>
            </a:r>
          </a:p>
        </p:txBody>
      </p:sp>
      <p:sp>
        <p:nvSpPr>
          <p:cNvPr id="95" name="Rectangle 94"/>
          <p:cNvSpPr/>
          <p:nvPr/>
        </p:nvSpPr>
        <p:spPr bwMode="auto">
          <a:xfrm>
            <a:off x="278025" y="2672966"/>
            <a:ext cx="242209" cy="325103"/>
          </a:xfrm>
          <a:prstGeom prst="rect">
            <a:avLst/>
          </a:prstGeom>
          <a:solidFill>
            <a:srgbClr val="1F497D">
              <a:alpha val="70000"/>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endParaRPr lang="en-US" sz="2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6" name="Rectangle 95"/>
          <p:cNvSpPr/>
          <p:nvPr/>
        </p:nvSpPr>
        <p:spPr>
          <a:xfrm>
            <a:off x="280194" y="2573907"/>
            <a:ext cx="223643" cy="523220"/>
          </a:xfrm>
          <a:prstGeom prst="rect">
            <a:avLst/>
          </a:prstGeom>
          <a:noFill/>
        </p:spPr>
        <p:txBody>
          <a:bodyPr wrap="square" lIns="91440" tIns="45720" rIns="91440" bIns="4572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cap="all" dirty="0" smtClean="0">
                <a:ln/>
                <a:solidFill>
                  <a:sysClr val="window" lastClr="FFFFFF">
                    <a:alpha val="47000"/>
                  </a:sysClr>
                </a:solidFill>
                <a:latin typeface="Segoe UI" pitchFamily="34" charset="0"/>
                <a:ea typeface="Segoe UI" pitchFamily="34" charset="0"/>
                <a:cs typeface="Segoe UI" pitchFamily="34" charset="0"/>
              </a:rPr>
              <a:t>3</a:t>
            </a:r>
            <a:endParaRPr kumimoji="0" lang="en-US" sz="2800" i="0" u="none" strike="noStrike" kern="0" cap="all" spc="0" normalizeH="0" baseline="0" noProof="0" dirty="0">
              <a:ln/>
              <a:solidFill>
                <a:sysClr val="window" lastClr="FFFFFF">
                  <a:alpha val="47000"/>
                </a:sysClr>
              </a:solidFill>
              <a:effectLst/>
              <a:uLnTx/>
              <a:uFillTx/>
              <a:latin typeface="Segoe UI" pitchFamily="34" charset="0"/>
              <a:ea typeface="Segoe UI" pitchFamily="34" charset="0"/>
              <a:cs typeface="Segoe UI" pitchFamily="34" charset="0"/>
            </a:endParaRPr>
          </a:p>
        </p:txBody>
      </p:sp>
      <p:sp>
        <p:nvSpPr>
          <p:cNvPr id="98" name="Rectangle 97"/>
          <p:cNvSpPr/>
          <p:nvPr/>
        </p:nvSpPr>
        <p:spPr bwMode="auto">
          <a:xfrm>
            <a:off x="527085" y="3258100"/>
            <a:ext cx="4674544" cy="325103"/>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2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9" name="Rectangle 98"/>
          <p:cNvSpPr/>
          <p:nvPr/>
        </p:nvSpPr>
        <p:spPr>
          <a:xfrm>
            <a:off x="527500" y="3302927"/>
            <a:ext cx="4701696" cy="313932"/>
          </a:xfrm>
          <a:prstGeom prst="rect">
            <a:avLst/>
          </a:prstGeom>
        </p:spPr>
        <p:txBody>
          <a:bodyPr wrap="square">
            <a:spAutoFit/>
          </a:bodyPr>
          <a:lstStyle/>
          <a:p>
            <a:pPr marL="341313" lvl="1" indent="-341313">
              <a:lnSpc>
                <a:spcPct val="120000"/>
              </a:lnSpc>
              <a:spcAft>
                <a:spcPts val="400"/>
              </a:spcAft>
              <a:defRPr/>
            </a:pPr>
            <a:r>
              <a:rPr lang="en-US" sz="1200" dirty="0" smtClean="0">
                <a:solidFill>
                  <a:schemeClr val="bg1"/>
                </a:solidFill>
                <a:latin typeface="Segoe UI" pitchFamily="34" charset="0"/>
                <a:ea typeface="Segoe UI" pitchFamily="34" charset="0"/>
                <a:cs typeface="Segoe UI" pitchFamily="34" charset="0"/>
              </a:rPr>
              <a:t>Real-time updates and connection through live tiles.</a:t>
            </a:r>
          </a:p>
        </p:txBody>
      </p:sp>
      <p:sp>
        <p:nvSpPr>
          <p:cNvPr id="104" name="Rectangle 103"/>
          <p:cNvSpPr/>
          <p:nvPr/>
        </p:nvSpPr>
        <p:spPr bwMode="auto">
          <a:xfrm>
            <a:off x="538960" y="3843235"/>
            <a:ext cx="4674544" cy="325103"/>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2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5" name="Rectangle 104"/>
          <p:cNvSpPr/>
          <p:nvPr/>
        </p:nvSpPr>
        <p:spPr>
          <a:xfrm>
            <a:off x="539375" y="3888061"/>
            <a:ext cx="4701696" cy="313932"/>
          </a:xfrm>
          <a:prstGeom prst="rect">
            <a:avLst/>
          </a:prstGeom>
        </p:spPr>
        <p:txBody>
          <a:bodyPr wrap="square">
            <a:spAutoFit/>
          </a:bodyPr>
          <a:lstStyle/>
          <a:p>
            <a:pPr marL="341313" lvl="1" indent="-341313">
              <a:lnSpc>
                <a:spcPct val="120000"/>
              </a:lnSpc>
              <a:spcAft>
                <a:spcPts val="400"/>
              </a:spcAft>
              <a:defRPr/>
            </a:pPr>
            <a:r>
              <a:rPr lang="en-US" sz="1200" dirty="0" smtClean="0">
                <a:solidFill>
                  <a:schemeClr val="bg1"/>
                </a:solidFill>
                <a:latin typeface="Segoe UI" pitchFamily="34" charset="0"/>
                <a:ea typeface="Segoe UI" pitchFamily="34" charset="0"/>
                <a:cs typeface="Segoe UI" pitchFamily="34" charset="0"/>
              </a:rPr>
              <a:t>Tiles come to life with push notifications.</a:t>
            </a:r>
          </a:p>
        </p:txBody>
      </p:sp>
      <p:sp>
        <p:nvSpPr>
          <p:cNvPr id="107" name="Rectangle 106"/>
          <p:cNvSpPr/>
          <p:nvPr/>
        </p:nvSpPr>
        <p:spPr bwMode="auto">
          <a:xfrm>
            <a:off x="278025" y="3843235"/>
            <a:ext cx="242209" cy="325103"/>
          </a:xfrm>
          <a:prstGeom prst="rect">
            <a:avLst/>
          </a:prstGeom>
          <a:solidFill>
            <a:srgbClr val="4F81BD">
              <a:lumMod val="75000"/>
              <a:alpha val="81961"/>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2800" kern="0" cap="all" dirty="0" smtClean="0">
              <a:ln/>
              <a:solidFill>
                <a:sysClr val="window" lastClr="FFFFFF">
                  <a:alpha val="47000"/>
                </a:sysClr>
              </a:solidFill>
              <a:latin typeface="Segoe UI" pitchFamily="34" charset="0"/>
              <a:ea typeface="Segoe UI" pitchFamily="34" charset="0"/>
              <a:cs typeface="Segoe UI" pitchFamily="34" charset="0"/>
            </a:endParaRPr>
          </a:p>
        </p:txBody>
      </p:sp>
      <p:sp>
        <p:nvSpPr>
          <p:cNvPr id="108" name="Rectangle 107"/>
          <p:cNvSpPr/>
          <p:nvPr/>
        </p:nvSpPr>
        <p:spPr>
          <a:xfrm>
            <a:off x="280194" y="3744176"/>
            <a:ext cx="223643" cy="523220"/>
          </a:xfrm>
          <a:prstGeom prst="rect">
            <a:avLst/>
          </a:prstGeom>
          <a:noFill/>
        </p:spPr>
        <p:txBody>
          <a:bodyPr wrap="square" lIns="91440" tIns="45720" rIns="91440" bIns="4572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all" spc="0" normalizeH="0" baseline="0" noProof="0" dirty="0" smtClean="0">
                <a:ln/>
                <a:solidFill>
                  <a:sysClr val="window" lastClr="FFFFFF">
                    <a:alpha val="47000"/>
                  </a:sysClr>
                </a:solidFill>
                <a:effectLst/>
                <a:uLnTx/>
                <a:uFillTx/>
                <a:latin typeface="Segoe UI" pitchFamily="34" charset="0"/>
                <a:ea typeface="Segoe UI" pitchFamily="34" charset="0"/>
                <a:cs typeface="Segoe UI" pitchFamily="34" charset="0"/>
              </a:rPr>
              <a:t>5</a:t>
            </a:r>
            <a:endParaRPr kumimoji="0" lang="en-US" sz="2800" i="0" u="none" strike="noStrike" kern="0" cap="all" spc="0" normalizeH="0" baseline="0" noProof="0" dirty="0">
              <a:ln/>
              <a:solidFill>
                <a:sysClr val="window" lastClr="FFFFFF">
                  <a:alpha val="47000"/>
                </a:sysClr>
              </a:solidFill>
              <a:effectLst/>
              <a:uLnTx/>
              <a:uFillTx/>
              <a:latin typeface="Segoe UI" pitchFamily="34" charset="0"/>
              <a:ea typeface="Segoe UI" pitchFamily="34" charset="0"/>
              <a:cs typeface="Segoe UI" pitchFamily="34" charset="0"/>
            </a:endParaRPr>
          </a:p>
        </p:txBody>
      </p:sp>
      <p:sp>
        <p:nvSpPr>
          <p:cNvPr id="127" name="Isosceles Triangle 126"/>
          <p:cNvSpPr/>
          <p:nvPr/>
        </p:nvSpPr>
        <p:spPr bwMode="auto">
          <a:xfrm rot="5400000">
            <a:off x="4704408" y="2966964"/>
            <a:ext cx="1604176" cy="262393"/>
          </a:xfrm>
          <a:prstGeom prst="triangle">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215" tIns="68607" rIns="68604" bIns="137215" numCol="1" rtlCol="0" anchor="ctr" anchorCtr="0" compatLnSpc="1">
            <a:prstTxWarp prst="textNoShape">
              <a:avLst/>
            </a:prstTxWarp>
          </a:bodyPr>
          <a:lstStyle/>
          <a:p>
            <a:pPr indent="-321466" fontAlgn="base">
              <a:spcBef>
                <a:spcPct val="0"/>
              </a:spcBef>
              <a:spcAft>
                <a:spcPct val="0"/>
              </a:spcAft>
              <a:buClr>
                <a:srgbClr val="F9D349"/>
              </a:buClr>
              <a:buSzPct val="100000"/>
              <a:tabLst>
                <a:tab pos="318489" algn="l"/>
              </a:tabLst>
              <a:defRPr/>
            </a:pPr>
            <a:endParaRPr lang="en-US" b="1" u="sng" dirty="0" smtClean="0">
              <a:solidFill>
                <a:schemeClr val="bg1"/>
              </a:solidFill>
              <a:latin typeface="Segoe UI" pitchFamily="34" charset="0"/>
              <a:ea typeface="Segoe UI" pitchFamily="34" charset="0"/>
              <a:cs typeface="Segoe UI" pitchFamily="34" charset="0"/>
            </a:endParaRPr>
          </a:p>
        </p:txBody>
      </p:sp>
      <p:sp>
        <p:nvSpPr>
          <p:cNvPr id="133" name="Rectangle 132"/>
          <p:cNvSpPr/>
          <p:nvPr/>
        </p:nvSpPr>
        <p:spPr bwMode="auto">
          <a:xfrm>
            <a:off x="271405" y="3256357"/>
            <a:ext cx="242209" cy="325103"/>
          </a:xfrm>
          <a:prstGeom prst="rect">
            <a:avLst/>
          </a:prstGeom>
          <a:solidFill>
            <a:srgbClr val="1F497D">
              <a:alpha val="70000"/>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defRPr/>
            </a:pPr>
            <a:endParaRPr lang="en-US" sz="2000" kern="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4" name="Rectangle 133"/>
          <p:cNvSpPr/>
          <p:nvPr/>
        </p:nvSpPr>
        <p:spPr>
          <a:xfrm>
            <a:off x="273574" y="3157299"/>
            <a:ext cx="223643" cy="523220"/>
          </a:xfrm>
          <a:prstGeom prst="rect">
            <a:avLst/>
          </a:prstGeom>
          <a:noFill/>
        </p:spPr>
        <p:txBody>
          <a:bodyPr wrap="square" lIns="91440" tIns="45720" rIns="91440" bIns="4572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cap="all" noProof="0" dirty="0" smtClean="0">
                <a:ln/>
                <a:solidFill>
                  <a:sysClr val="window" lastClr="FFFFFF">
                    <a:alpha val="47000"/>
                  </a:sysClr>
                </a:solidFill>
                <a:latin typeface="Segoe UI" pitchFamily="34" charset="0"/>
                <a:ea typeface="Segoe UI" pitchFamily="34" charset="0"/>
                <a:cs typeface="Segoe UI" pitchFamily="34" charset="0"/>
              </a:rPr>
              <a:t>4</a:t>
            </a:r>
            <a:endParaRPr kumimoji="0" lang="en-US" sz="2800" i="0" u="none" strike="noStrike" kern="0" cap="all" spc="0" normalizeH="0" baseline="0" noProof="0" dirty="0">
              <a:ln/>
              <a:solidFill>
                <a:sysClr val="window" lastClr="FFFFFF">
                  <a:alpha val="47000"/>
                </a:sysClr>
              </a:solidFill>
              <a:effectLst/>
              <a:uLnTx/>
              <a:uFillTx/>
              <a:latin typeface="Segoe UI" pitchFamily="34" charset="0"/>
              <a:ea typeface="Segoe UI" pitchFamily="34" charset="0"/>
              <a:cs typeface="Segoe UI" pitchFamily="34" charset="0"/>
            </a:endParaRPr>
          </a:p>
        </p:txBody>
      </p:sp>
      <p:sp>
        <p:nvSpPr>
          <p:cNvPr id="33" name="Rectangle 32"/>
          <p:cNvSpPr/>
          <p:nvPr/>
        </p:nvSpPr>
        <p:spPr bwMode="auto">
          <a:xfrm>
            <a:off x="542498" y="4408369"/>
            <a:ext cx="4674544" cy="325103"/>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1200" dirty="0" smtClean="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4" name="Rectangle 33"/>
          <p:cNvSpPr/>
          <p:nvPr/>
        </p:nvSpPr>
        <p:spPr>
          <a:xfrm>
            <a:off x="542913" y="4453196"/>
            <a:ext cx="4701696" cy="313932"/>
          </a:xfrm>
          <a:prstGeom prst="rect">
            <a:avLst/>
          </a:prstGeom>
        </p:spPr>
        <p:txBody>
          <a:bodyPr wrap="square">
            <a:spAutoFit/>
          </a:bodyPr>
          <a:lstStyle/>
          <a:p>
            <a:pPr marL="341313" lvl="1" indent="-341313">
              <a:lnSpc>
                <a:spcPct val="120000"/>
              </a:lnSpc>
              <a:spcAft>
                <a:spcPts val="400"/>
              </a:spcAft>
              <a:defRPr/>
            </a:pPr>
            <a:r>
              <a:rPr lang="en-US" sz="1200" dirty="0" smtClean="0">
                <a:solidFill>
                  <a:schemeClr val="bg1"/>
                </a:solidFill>
                <a:latin typeface="Segoe UI" pitchFamily="34" charset="0"/>
                <a:ea typeface="Segoe UI" pitchFamily="34" charset="0"/>
                <a:cs typeface="Segoe UI" pitchFamily="34" charset="0"/>
              </a:rPr>
              <a:t>Find apps in the App list or respective hubs.</a:t>
            </a:r>
          </a:p>
        </p:txBody>
      </p:sp>
      <p:sp>
        <p:nvSpPr>
          <p:cNvPr id="35" name="Rectangle 34"/>
          <p:cNvSpPr/>
          <p:nvPr/>
        </p:nvSpPr>
        <p:spPr bwMode="auto">
          <a:xfrm>
            <a:off x="281563" y="4408369"/>
            <a:ext cx="242209" cy="325103"/>
          </a:xfrm>
          <a:prstGeom prst="rect">
            <a:avLst/>
          </a:prstGeom>
          <a:solidFill>
            <a:srgbClr val="4F81BD">
              <a:lumMod val="75000"/>
              <a:alpha val="81961"/>
            </a:srgbClr>
          </a:solidFill>
          <a:ln w="254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2800" kern="0" cap="all" dirty="0" smtClean="0">
              <a:ln/>
              <a:solidFill>
                <a:sysClr val="window" lastClr="FFFFFF">
                  <a:alpha val="47000"/>
                </a:sysClr>
              </a:solidFill>
              <a:latin typeface="Segoe UI" pitchFamily="34" charset="0"/>
              <a:ea typeface="Segoe UI" pitchFamily="34" charset="0"/>
              <a:cs typeface="Segoe UI" pitchFamily="34" charset="0"/>
            </a:endParaRPr>
          </a:p>
        </p:txBody>
      </p:sp>
      <p:sp>
        <p:nvSpPr>
          <p:cNvPr id="36" name="Rectangle 35"/>
          <p:cNvSpPr/>
          <p:nvPr/>
        </p:nvSpPr>
        <p:spPr>
          <a:xfrm>
            <a:off x="283732" y="4309311"/>
            <a:ext cx="223643" cy="523220"/>
          </a:xfrm>
          <a:prstGeom prst="rect">
            <a:avLst/>
          </a:prstGeom>
          <a:noFill/>
        </p:spPr>
        <p:txBody>
          <a:bodyPr wrap="square" lIns="91440" tIns="45720" rIns="91440" bIns="45720" anchor="ctr">
            <a:spAutoFit/>
            <a:scene3d>
              <a:camera prst="orthographicFront"/>
              <a:lightRig rig="brightRoom" dir="t"/>
            </a:scene3d>
            <a:sp3d prstMaterial="plastic">
              <a:contourClr>
                <a:schemeClr val="accent1">
                  <a:tint val="100000"/>
                  <a:shade val="100000"/>
                  <a:hueMod val="100000"/>
                  <a:satMod val="10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kern="0" cap="all" dirty="0" smtClean="0">
                <a:ln/>
                <a:solidFill>
                  <a:sysClr val="window" lastClr="FFFFFF">
                    <a:alpha val="47000"/>
                  </a:sysClr>
                </a:solidFill>
                <a:latin typeface="Segoe UI" pitchFamily="34" charset="0"/>
                <a:ea typeface="Segoe UI" pitchFamily="34" charset="0"/>
                <a:cs typeface="Segoe UI" pitchFamily="34" charset="0"/>
              </a:rPr>
              <a:t>6</a:t>
            </a:r>
            <a:endParaRPr kumimoji="0" lang="en-US" sz="2800" i="0" u="none" strike="noStrike" kern="0" cap="all" spc="0" normalizeH="0" baseline="0" noProof="0" dirty="0">
              <a:ln/>
              <a:solidFill>
                <a:sysClr val="window" lastClr="FFFFFF">
                  <a:alpha val="47000"/>
                </a:sysClr>
              </a:solidFill>
              <a:effectLst/>
              <a:uLnTx/>
              <a:uFillTx/>
              <a:latin typeface="Segoe UI" pitchFamily="34" charset="0"/>
              <a:ea typeface="Segoe UI" pitchFamily="34" charset="0"/>
              <a:cs typeface="Segoe UI" pitchFamily="34" charset="0"/>
            </a:endParaRPr>
          </a:p>
        </p:txBody>
      </p:sp>
      <p:sp>
        <p:nvSpPr>
          <p:cNvPr id="47" name="Rectangle 4"/>
          <p:cNvSpPr/>
          <p:nvPr/>
        </p:nvSpPr>
        <p:spPr bwMode="auto">
          <a:xfrm>
            <a:off x="5692946" y="1136088"/>
            <a:ext cx="3296676" cy="504686"/>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215" tIns="68607" rIns="68604" bIns="137215" numCol="1" rtlCol="0" anchor="ctr" anchorCtr="0" compatLnSpc="1">
            <a:prstTxWarp prst="textNoShape">
              <a:avLst/>
            </a:prstTxWarp>
          </a:bodyPr>
          <a:lstStyle/>
          <a:p>
            <a:pPr indent="-321466" algn="ctr" fontAlgn="base">
              <a:spcBef>
                <a:spcPct val="0"/>
              </a:spcBef>
              <a:spcAft>
                <a:spcPct val="0"/>
              </a:spcAft>
              <a:buClr>
                <a:srgbClr val="F9D349"/>
              </a:buClr>
              <a:buSzPct val="100000"/>
              <a:tabLst>
                <a:tab pos="318489" algn="l"/>
              </a:tabLst>
              <a:defRPr/>
            </a:pPr>
            <a:r>
              <a:rPr lang="en-US" b="1" dirty="0" smtClean="0">
                <a:solidFill>
                  <a:schemeClr val="bg1"/>
                </a:solidFill>
                <a:latin typeface="Segoe UI" pitchFamily="34" charset="0"/>
                <a:ea typeface="Segoe UI" pitchFamily="34" charset="0"/>
                <a:cs typeface="Segoe UI" pitchFamily="34" charset="0"/>
              </a:rPr>
              <a:t>START. APP LIST. PINNING.</a:t>
            </a:r>
          </a:p>
        </p:txBody>
      </p:sp>
      <p:sp>
        <p:nvSpPr>
          <p:cNvPr id="41" name="TextBox 40"/>
          <p:cNvSpPr txBox="1"/>
          <p:nvPr/>
        </p:nvSpPr>
        <p:spPr>
          <a:xfrm>
            <a:off x="0" y="4981917"/>
            <a:ext cx="5911704" cy="215444"/>
          </a:xfrm>
          <a:prstGeom prst="rect">
            <a:avLst/>
          </a:prstGeom>
          <a:noFill/>
        </p:spPr>
        <p:txBody>
          <a:bodyPr wrap="square" rtlCol="0">
            <a:spAutoFit/>
          </a:bodyPr>
          <a:lstStyle/>
          <a:p>
            <a:r>
              <a:rPr lang="en-US" sz="800" dirty="0" smtClean="0">
                <a:gradFill>
                  <a:gsLst>
                    <a:gs pos="0">
                      <a:schemeClr val="tx1"/>
                    </a:gs>
                    <a:gs pos="50000">
                      <a:schemeClr val="tx1"/>
                    </a:gs>
                  </a:gsLst>
                  <a:lin ang="5400000" scaled="0"/>
                </a:gradFill>
              </a:rPr>
              <a:t>Note: screenshots are subject to change and do not represent final build necessarily</a:t>
            </a:r>
          </a:p>
        </p:txBody>
      </p:sp>
      <p:grpSp>
        <p:nvGrpSpPr>
          <p:cNvPr id="3" name="Group 2"/>
          <p:cNvGrpSpPr/>
          <p:nvPr/>
        </p:nvGrpSpPr>
        <p:grpSpPr>
          <a:xfrm>
            <a:off x="5710314" y="1698735"/>
            <a:ext cx="3247095" cy="2991052"/>
            <a:chOff x="5710313" y="2754098"/>
            <a:chExt cx="3247095" cy="3162393"/>
          </a:xfrm>
        </p:grpSpPr>
        <p:pic>
          <p:nvPicPr>
            <p:cNvPr id="3074" name="Picture 2" descr="C:\Users\bilhur\Desktop\jpegs_revised 100910\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5115" y="2979842"/>
              <a:ext cx="1463643" cy="2439405"/>
            </a:xfrm>
            <a:prstGeom prst="rect">
              <a:avLst/>
            </a:prstGeom>
            <a:noFill/>
            <a:extLst>
              <a:ext uri="{909E8E84-426E-40DD-AFC4-6F175D3DCCD1}">
                <a14:hiddenFill xmlns:a14="http://schemas.microsoft.com/office/drawing/2010/main" xmlns="">
                  <a:solidFill>
                    <a:srgbClr val="FFFFFF"/>
                  </a:solidFill>
                </a14:hiddenFill>
              </a:ext>
            </a:extLst>
          </p:spPr>
        </p:pic>
        <p:pic>
          <p:nvPicPr>
            <p:cNvPr id="130" name="Picture 3" descr="C:\Users\bilhur\Desktop\Microsoft\1. WP7 BOM related\MIX\Final Still Assets\pngs\phone_chassis_atScale.png"/>
            <p:cNvPicPr>
              <a:picLocks noChangeAspect="1" noChangeArrowheads="1"/>
            </p:cNvPicPr>
            <p:nvPr/>
          </p:nvPicPr>
          <p:blipFill>
            <a:blip r:embed="rId4" cstate="print"/>
            <a:srcRect/>
            <a:stretch>
              <a:fillRect/>
            </a:stretch>
          </p:blipFill>
          <p:spPr bwMode="auto">
            <a:xfrm>
              <a:off x="7324160" y="2754098"/>
              <a:ext cx="1633248" cy="3157611"/>
            </a:xfrm>
            <a:prstGeom prst="rect">
              <a:avLst/>
            </a:prstGeom>
            <a:noFill/>
          </p:spPr>
        </p:pic>
        <p:pic>
          <p:nvPicPr>
            <p:cNvPr id="3075" name="Picture 3" descr="C:\Users\bilhur\Desktop\jpegs_revised 100910\29c.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 b="64155"/>
            <a:stretch/>
          </p:blipFill>
          <p:spPr bwMode="auto">
            <a:xfrm>
              <a:off x="7437731" y="2842363"/>
              <a:ext cx="1413041" cy="2532602"/>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3" descr="C:\Users\bilhur\Desktop\Microsoft\1. WP7 BOM related\MIX\Final Still Assets\pngs\phone_chassis_atScale.png"/>
            <p:cNvPicPr>
              <a:picLocks noChangeAspect="1" noChangeArrowheads="1"/>
            </p:cNvPicPr>
            <p:nvPr/>
          </p:nvPicPr>
          <p:blipFill>
            <a:blip r:embed="rId4" cstate="print"/>
            <a:srcRect/>
            <a:stretch>
              <a:fillRect/>
            </a:stretch>
          </p:blipFill>
          <p:spPr bwMode="auto">
            <a:xfrm>
              <a:off x="5710313" y="2758880"/>
              <a:ext cx="1633248" cy="3157611"/>
            </a:xfrm>
            <a:prstGeom prst="rect">
              <a:avLst/>
            </a:prstGeom>
            <a:noFill/>
          </p:spPr>
        </p:pic>
      </p:grpSp>
      <p:sp>
        <p:nvSpPr>
          <p:cNvPr id="4" name="Slide Number Placeholder 3"/>
          <p:cNvSpPr>
            <a:spLocks noGrp="1"/>
          </p:cNvSpPr>
          <p:nvPr>
            <p:ph type="sldNum" sz="quarter" idx="10"/>
          </p:nvPr>
        </p:nvSpPr>
        <p:spPr>
          <a:xfrm>
            <a:off x="383062" y="4785484"/>
            <a:ext cx="253596" cy="246221"/>
          </a:xfrm>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xmlns="" val="95634176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286540" y="3390879"/>
            <a:ext cx="6719776" cy="1635475"/>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21466" algn="ctr" defTabSz="914099" fontAlgn="base">
              <a:spcBef>
                <a:spcPct val="0"/>
              </a:spcBef>
              <a:spcAft>
                <a:spcPct val="0"/>
              </a:spcAft>
              <a:buClr>
                <a:srgbClr val="F9D349"/>
              </a:buClr>
              <a:buSzPct val="100000"/>
              <a:tabLst>
                <a:tab pos="318489" algn="l"/>
              </a:tabLst>
              <a:defRPr/>
            </a:pPr>
            <a:r>
              <a:rPr lang="en-US" sz="20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t>
            </a:r>
          </a:p>
        </p:txBody>
      </p:sp>
      <p:sp>
        <p:nvSpPr>
          <p:cNvPr id="17" name="Rectangle 16"/>
          <p:cNvSpPr/>
          <p:nvPr/>
        </p:nvSpPr>
        <p:spPr bwMode="auto">
          <a:xfrm>
            <a:off x="378343" y="935665"/>
            <a:ext cx="8606169" cy="2232837"/>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21466" algn="ctr" defTabSz="914099" fontAlgn="base">
              <a:spcBef>
                <a:spcPct val="0"/>
              </a:spcBef>
              <a:spcAft>
                <a:spcPct val="0"/>
              </a:spcAft>
              <a:buClr>
                <a:srgbClr val="F9D349"/>
              </a:buClr>
              <a:buSzPct val="100000"/>
              <a:tabLst>
                <a:tab pos="318489" algn="l"/>
              </a:tabLst>
              <a:defRPr/>
            </a:pPr>
            <a:r>
              <a:rPr lang="en-US" sz="20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t>
            </a:r>
          </a:p>
        </p:txBody>
      </p:sp>
      <p:sp>
        <p:nvSpPr>
          <p:cNvPr id="16" name="Title 15"/>
          <p:cNvSpPr>
            <a:spLocks noGrp="1"/>
          </p:cNvSpPr>
          <p:nvPr>
            <p:ph type="title"/>
          </p:nvPr>
        </p:nvSpPr>
        <p:spPr>
          <a:xfrm>
            <a:off x="378343" y="207399"/>
            <a:ext cx="8363938" cy="623248"/>
          </a:xfrm>
        </p:spPr>
        <p:txBody>
          <a:bodyPr>
            <a:noAutofit/>
          </a:bodyPr>
          <a:lstStyle/>
          <a:p>
            <a:pPr>
              <a:lnSpc>
                <a:spcPct val="90000"/>
              </a:lnSpc>
              <a:buClr>
                <a:schemeClr val="accent1"/>
              </a:buClr>
              <a:buSzPct val="100000"/>
              <a:defRPr/>
            </a:pPr>
            <a:r>
              <a:rPr lang="en-US" dirty="0" smtClean="0">
                <a:solidFill>
                  <a:schemeClr val="accent2"/>
                </a:solidFill>
                <a:cs typeface="+mn-cs"/>
              </a:rPr>
              <a:t>The Marketplace hub</a:t>
            </a:r>
            <a:endParaRPr lang="en-US" dirty="0">
              <a:solidFill>
                <a:schemeClr val="accent2"/>
              </a:solidFill>
              <a:cs typeface="+mn-cs"/>
            </a:endParaRPr>
          </a:p>
        </p:txBody>
      </p:sp>
      <p:sp>
        <p:nvSpPr>
          <p:cNvPr id="71" name="Isosceles Triangle 70"/>
          <p:cNvSpPr/>
          <p:nvPr/>
        </p:nvSpPr>
        <p:spPr bwMode="auto">
          <a:xfrm rot="10800000">
            <a:off x="3497430" y="3194083"/>
            <a:ext cx="2138901" cy="196795"/>
          </a:xfrm>
          <a:prstGeom prst="triangle">
            <a:avLst>
              <a:gd name="adj" fmla="val 52231"/>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7215" tIns="68607" rIns="68604" bIns="137215" numCol="1" rtlCol="0" anchor="ctr" anchorCtr="0" compatLnSpc="1">
            <a:prstTxWarp prst="textNoShape">
              <a:avLst/>
            </a:prstTxWarp>
          </a:bodyPr>
          <a:lstStyle/>
          <a:p>
            <a:pPr indent="-321466" fontAlgn="base">
              <a:spcBef>
                <a:spcPct val="0"/>
              </a:spcBef>
              <a:spcAft>
                <a:spcPct val="0"/>
              </a:spcAft>
              <a:buClr>
                <a:srgbClr val="F9D349"/>
              </a:buClr>
              <a:buSzPct val="100000"/>
              <a:tabLst>
                <a:tab pos="318489" algn="l"/>
              </a:tabLst>
              <a:defRPr/>
            </a:pPr>
            <a:endParaRPr lang="en-US" b="1" u="sng" dirty="0" smtClean="0">
              <a:solidFill>
                <a:schemeClr val="bg1"/>
              </a:solidFill>
              <a:latin typeface="Segoe UI" pitchFamily="34" charset="0"/>
              <a:ea typeface="Segoe UI" pitchFamily="34" charset="0"/>
              <a:cs typeface="Segoe UI" pitchFamily="34" charset="0"/>
            </a:endParaRPr>
          </a:p>
        </p:txBody>
      </p:sp>
      <p:sp>
        <p:nvSpPr>
          <p:cNvPr id="12" name="TextBox 11"/>
          <p:cNvSpPr txBox="1"/>
          <p:nvPr/>
        </p:nvSpPr>
        <p:spPr>
          <a:xfrm>
            <a:off x="0" y="4981917"/>
            <a:ext cx="5911704" cy="215444"/>
          </a:xfrm>
          <a:prstGeom prst="rect">
            <a:avLst/>
          </a:prstGeom>
          <a:noFill/>
        </p:spPr>
        <p:txBody>
          <a:bodyPr wrap="square" rtlCol="0">
            <a:spAutoFit/>
          </a:bodyPr>
          <a:lstStyle/>
          <a:p>
            <a:r>
              <a:rPr lang="en-US" sz="800" dirty="0" smtClean="0">
                <a:gradFill>
                  <a:gsLst>
                    <a:gs pos="0">
                      <a:schemeClr val="tx1"/>
                    </a:gs>
                    <a:gs pos="50000">
                      <a:schemeClr val="tx1"/>
                    </a:gs>
                  </a:gsLst>
                  <a:lin ang="5400000" scaled="0"/>
                </a:gradFill>
              </a:rPr>
              <a:t>Note: screenshots are subject to change and do not represent final build necessarily</a:t>
            </a:r>
          </a:p>
        </p:txBody>
      </p:sp>
      <p:sp>
        <p:nvSpPr>
          <p:cNvPr id="18" name="Rectangle 17"/>
          <p:cNvSpPr/>
          <p:nvPr/>
        </p:nvSpPr>
        <p:spPr bwMode="auto">
          <a:xfrm>
            <a:off x="1399137" y="3476847"/>
            <a:ext cx="6466395" cy="1505070"/>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a:t>
            </a:r>
          </a:p>
        </p:txBody>
      </p:sp>
      <p:sp>
        <p:nvSpPr>
          <p:cNvPr id="67" name="Rectangle 66"/>
          <p:cNvSpPr/>
          <p:nvPr/>
        </p:nvSpPr>
        <p:spPr>
          <a:xfrm>
            <a:off x="1477926" y="3516896"/>
            <a:ext cx="6387606" cy="1354217"/>
          </a:xfrm>
          <a:prstGeom prst="rect">
            <a:avLst/>
          </a:prstGeom>
        </p:spPr>
        <p:txBody>
          <a:bodyPr wrap="square">
            <a:spAutoFit/>
          </a:bodyPr>
          <a:lstStyle/>
          <a:p>
            <a:pPr marL="119063" marR="0" lvl="1" indent="-119063" fontAlgn="auto">
              <a:spcAft>
                <a:spcPts val="400"/>
              </a:spcAft>
              <a:buSzTx/>
              <a:buFont typeface="Wingdings" pitchFamily="2" charset="2"/>
              <a:buChar char="§"/>
              <a:tabLst/>
              <a:defRPr/>
            </a:pPr>
            <a:r>
              <a:rPr lang="en-US" sz="1200" dirty="0" smtClean="0">
                <a:solidFill>
                  <a:schemeClr val="bg1"/>
                </a:solidFill>
                <a:latin typeface="Segoe UI" pitchFamily="34" charset="0"/>
                <a:ea typeface="Segoe UI" pitchFamily="34" charset="0"/>
                <a:cs typeface="Segoe UI" pitchFamily="34" charset="0"/>
              </a:rPr>
              <a:t>Single place to acquire applications, games, Xbox LIVE games, music, video content to personalize your Phone.</a:t>
            </a:r>
          </a:p>
          <a:p>
            <a:pPr marL="119063" lvl="1" indent="-119063">
              <a:spcAft>
                <a:spcPts val="400"/>
              </a:spcAft>
              <a:buFont typeface="Wingdings" pitchFamily="2" charset="2"/>
              <a:buChar char="§"/>
              <a:defRPr/>
            </a:pPr>
            <a:r>
              <a:rPr lang="en-US" sz="1200" dirty="0" smtClean="0">
                <a:solidFill>
                  <a:schemeClr val="bg1"/>
                </a:solidFill>
                <a:latin typeface="Segoe UI" pitchFamily="34" charset="0"/>
                <a:ea typeface="Segoe UI" pitchFamily="34" charset="0"/>
                <a:cs typeface="Segoe UI" pitchFamily="34" charset="0"/>
              </a:rPr>
              <a:t>Primary featured item controls the panoramic background, with additional featured on the main hub.</a:t>
            </a:r>
          </a:p>
          <a:p>
            <a:pPr marL="119063" marR="0" lvl="1" indent="-119063" fontAlgn="auto">
              <a:spcAft>
                <a:spcPts val="400"/>
              </a:spcAft>
              <a:buSzTx/>
              <a:buFont typeface="Wingdings" pitchFamily="2" charset="2"/>
              <a:buChar char="§"/>
              <a:tabLst/>
              <a:defRPr/>
            </a:pPr>
            <a:r>
              <a:rPr lang="en-US" sz="1200" dirty="0" smtClean="0">
                <a:solidFill>
                  <a:schemeClr val="bg1"/>
                </a:solidFill>
                <a:latin typeface="Segoe UI" pitchFamily="34" charset="0"/>
                <a:ea typeface="Segoe UI" pitchFamily="34" charset="0"/>
                <a:cs typeface="Segoe UI" pitchFamily="34" charset="0"/>
              </a:rPr>
              <a:t>Rotation of latest featured apps, games, music; encourages discovery.</a:t>
            </a:r>
          </a:p>
          <a:p>
            <a:pPr marL="119063" marR="0" lvl="1" indent="-119063" fontAlgn="auto">
              <a:spcAft>
                <a:spcPts val="400"/>
              </a:spcAft>
              <a:buSzTx/>
              <a:buFont typeface="Wingdings" pitchFamily="2" charset="2"/>
              <a:buChar char="§"/>
              <a:tabLst/>
              <a:defRPr/>
            </a:pPr>
            <a:r>
              <a:rPr lang="en-US" sz="1200" dirty="0" smtClean="0">
                <a:solidFill>
                  <a:schemeClr val="bg1"/>
                </a:solidFill>
                <a:latin typeface="Segoe UI" pitchFamily="34" charset="0"/>
                <a:ea typeface="Segoe UI" pitchFamily="34" charset="0"/>
                <a:cs typeface="Segoe UI" pitchFamily="34" charset="0"/>
              </a:rPr>
              <a:t>Horizontal flicking/panning adds depth to content experience.</a:t>
            </a:r>
          </a:p>
        </p:txBody>
      </p:sp>
      <p:sp>
        <p:nvSpPr>
          <p:cNvPr id="2" name="Slide Number Placeholder 1"/>
          <p:cNvSpPr>
            <a:spLocks noGrp="1"/>
          </p:cNvSpPr>
          <p:nvPr>
            <p:ph type="sldNum" sz="quarter" idx="10"/>
          </p:nvPr>
        </p:nvSpPr>
        <p:spPr>
          <a:xfrm>
            <a:off x="381000" y="4790766"/>
            <a:ext cx="253596" cy="246221"/>
          </a:xfrm>
        </p:spPr>
        <p:txBody>
          <a:bodyPr/>
          <a:lstStyle/>
          <a:p>
            <a:fld id="{271031BA-9959-4FE2-909F-37D65262A7B4}" type="slidenum">
              <a:rPr lang="en-US" smtClean="0"/>
              <a:pPr/>
              <a:t>5</a:t>
            </a:fld>
            <a:endParaRPr lang="en-US" dirty="0"/>
          </a:p>
        </p:txBody>
      </p:sp>
      <p:pic>
        <p:nvPicPr>
          <p:cNvPr id="13" name="Picture 2" descr="C:\Users\bilhur\AppData\Local\Microsoft\Windows\Temporary Internet Files\Content.Outlook\YM1PGPKS\MS1102_redbullracingchallenge_r04_US_12-OCT-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394" y="1005075"/>
            <a:ext cx="8407168" cy="2080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65855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6142577" y="667448"/>
            <a:ext cx="2790302" cy="4476052"/>
          </a:xfrm>
          <a:prstGeom prst="rect">
            <a:avLst/>
          </a:prstGeom>
        </p:spPr>
      </p:pic>
      <p:sp>
        <p:nvSpPr>
          <p:cNvPr id="23" name="Subtitle 2"/>
          <p:cNvSpPr txBox="1">
            <a:spLocks/>
          </p:cNvSpPr>
          <p:nvPr/>
        </p:nvSpPr>
        <p:spPr>
          <a:xfrm>
            <a:off x="413081" y="102068"/>
            <a:ext cx="8172779" cy="1130760"/>
          </a:xfrm>
          <a:prstGeom prst="rect">
            <a:avLst/>
          </a:prstGeom>
        </p:spPr>
        <p:txBody>
          <a:bodyPr vert="horz" lIns="91440" tIns="45720" rIns="91440" bIns="45720" rtlCol="0">
            <a:noAutofit/>
          </a:bodyPr>
          <a:lstStyle/>
          <a:p>
            <a:pPr>
              <a:spcBef>
                <a:spcPct val="20000"/>
              </a:spcBef>
              <a:defRPr/>
            </a:pPr>
            <a:r>
              <a:rPr lang="en-US" sz="4400" dirty="0" smtClean="0">
                <a:solidFill>
                  <a:schemeClr val="accent2"/>
                </a:solidFill>
                <a:latin typeface="+mj-lt"/>
                <a:ea typeface="Segoe UI" pitchFamily="34" charset="0"/>
                <a:cs typeface="Segoe UI" pitchFamily="34" charset="0"/>
              </a:rPr>
              <a:t>Highest Quality Apps</a:t>
            </a:r>
          </a:p>
        </p:txBody>
      </p:sp>
      <p:sp>
        <p:nvSpPr>
          <p:cNvPr id="24" name="Content Placeholder 2"/>
          <p:cNvSpPr txBox="1">
            <a:spLocks/>
          </p:cNvSpPr>
          <p:nvPr/>
        </p:nvSpPr>
        <p:spPr>
          <a:xfrm>
            <a:off x="265815" y="1213725"/>
            <a:ext cx="5876764" cy="3481958"/>
          </a:xfrm>
          <a:prstGeom prst="rect">
            <a:avLst/>
          </a:prstGeom>
        </p:spPr>
        <p:txBody>
          <a:bodyPr>
            <a:noAutofit/>
          </a:bodyPr>
          <a:lstStyle/>
          <a:p>
            <a:pPr marL="285750" indent="-285750" defTabSz="457200">
              <a:spcBef>
                <a:spcPct val="0"/>
              </a:spcBef>
              <a:spcAft>
                <a:spcPts val="400"/>
              </a:spcAft>
              <a:buClr>
                <a:schemeClr val="tx1"/>
              </a:buClr>
              <a:buFont typeface="Arial" pitchFamily="34" charset="0"/>
              <a:buChar char="•"/>
              <a:defRPr/>
            </a:pPr>
            <a:r>
              <a:rPr lang="en-US" b="1" dirty="0" smtClean="0">
                <a:latin typeface="Segoe" pitchFamily="34" charset="0"/>
              </a:rPr>
              <a:t>Every</a:t>
            </a:r>
            <a:r>
              <a:rPr lang="en-US" dirty="0" smtClean="0">
                <a:latin typeface="Segoe" pitchFamily="34" charset="0"/>
              </a:rPr>
              <a:t> application on a Windows Phone 7 device will pass Marketplace certification. </a:t>
            </a:r>
          </a:p>
          <a:p>
            <a:pPr marL="282575" indent="-282575" defTabSz="457200">
              <a:spcBef>
                <a:spcPct val="0"/>
              </a:spcBef>
              <a:spcAft>
                <a:spcPts val="400"/>
              </a:spcAft>
              <a:buClr>
                <a:schemeClr val="tx1"/>
              </a:buClr>
              <a:buFont typeface="Arial" pitchFamily="34" charset="0"/>
              <a:buChar char="•"/>
              <a:defRPr/>
            </a:pPr>
            <a:r>
              <a:rPr lang="en-US" dirty="0">
                <a:latin typeface="Segoe" pitchFamily="34" charset="0"/>
              </a:rPr>
              <a:t>C</a:t>
            </a:r>
            <a:r>
              <a:rPr lang="en-US" dirty="0" smtClean="0">
                <a:latin typeface="Segoe" pitchFamily="34" charset="0"/>
              </a:rPr>
              <a:t>orporate </a:t>
            </a:r>
            <a:r>
              <a:rPr lang="en-US" dirty="0">
                <a:latin typeface="Segoe" pitchFamily="34" charset="0"/>
              </a:rPr>
              <a:t>vetting, technical and content policy testing ensures that applications are safe and high quality</a:t>
            </a:r>
            <a:r>
              <a:rPr lang="en-US" dirty="0" smtClean="0">
                <a:latin typeface="Segoe" pitchFamily="34" charset="0"/>
              </a:rPr>
              <a:t>.</a:t>
            </a:r>
          </a:p>
          <a:p>
            <a:pPr marL="282575" indent="-282575" defTabSz="457200">
              <a:spcBef>
                <a:spcPct val="0"/>
              </a:spcBef>
              <a:spcAft>
                <a:spcPts val="400"/>
              </a:spcAft>
              <a:buClr>
                <a:schemeClr val="tx1"/>
              </a:buClr>
              <a:buFont typeface="Arial" pitchFamily="34" charset="0"/>
              <a:buChar char="•"/>
              <a:defRPr/>
            </a:pPr>
            <a:r>
              <a:rPr lang="en-US" dirty="0" smtClean="0">
                <a:latin typeface="Segoe" pitchFamily="34" charset="0"/>
              </a:rPr>
              <a:t>Focus on application quality and premium content drives consumer confidence, a higher rate of purchases and ASP (average sales price).</a:t>
            </a:r>
          </a:p>
          <a:p>
            <a:pPr marL="282575" indent="-282575" defTabSz="457200">
              <a:spcBef>
                <a:spcPct val="0"/>
              </a:spcBef>
              <a:spcAft>
                <a:spcPts val="400"/>
              </a:spcAft>
              <a:buClr>
                <a:schemeClr val="tx1"/>
              </a:buClr>
              <a:buFont typeface="Arial" pitchFamily="34" charset="0"/>
              <a:buChar char="•"/>
              <a:defRPr/>
            </a:pPr>
            <a:r>
              <a:rPr lang="en-US" dirty="0" smtClean="0">
                <a:latin typeface="Segoe" pitchFamily="34" charset="0"/>
              </a:rPr>
              <a:t>Consumer confidence establishes an ecosystem where developers invest and innovate vs. other platforms.</a:t>
            </a:r>
          </a:p>
          <a:p>
            <a:pPr marL="282575" indent="-282575" defTabSz="457200">
              <a:spcBef>
                <a:spcPct val="0"/>
              </a:spcBef>
              <a:spcAft>
                <a:spcPts val="400"/>
              </a:spcAft>
              <a:buClr>
                <a:schemeClr val="tx1"/>
              </a:buClr>
              <a:buFont typeface="Arial" pitchFamily="34" charset="0"/>
              <a:buChar char="•"/>
              <a:defRPr/>
            </a:pPr>
            <a:r>
              <a:rPr lang="en-US" dirty="0" smtClean="0">
                <a:latin typeface="Segoe" pitchFamily="34" charset="0"/>
              </a:rPr>
              <a:t>Consumer confidence and developer innovation drive revenue for Windows Phone Marketplace partners.</a:t>
            </a:r>
          </a:p>
          <a:p>
            <a:pPr marL="282575" marR="0" lvl="0" indent="-282575" algn="l" defTabSz="457200" rtl="0" eaLnBrk="1" fontAlgn="auto" latinLnBrk="0" hangingPunct="1">
              <a:lnSpc>
                <a:spcPct val="100000"/>
              </a:lnSpc>
              <a:spcBef>
                <a:spcPct val="0"/>
              </a:spcBef>
              <a:spcAft>
                <a:spcPts val="400"/>
              </a:spcAft>
              <a:buClr>
                <a:schemeClr val="accent2"/>
              </a:buClr>
              <a:buSzTx/>
              <a:buFont typeface="Arial" pitchFamily="34" charset="0"/>
              <a:buNone/>
              <a:tabLst/>
              <a:defRPr/>
            </a:pPr>
            <a:endParaRPr kumimoji="0" lang="en-US" sz="1600" b="0" i="0" u="none" strike="noStrike" kern="1200" cap="none" spc="0" normalizeH="0" baseline="0" noProof="0" dirty="0" smtClean="0">
              <a:ln>
                <a:noFill/>
              </a:ln>
              <a:effectLst/>
              <a:uLnTx/>
              <a:uFillTx/>
              <a:latin typeface="Segoe" pitchFamily="34" charset="0"/>
            </a:endParaRPr>
          </a:p>
          <a:p>
            <a:pPr marL="0" marR="0" lvl="0" indent="0" algn="l" defTabSz="457200" rtl="0" eaLnBrk="1" fontAlgn="auto" latinLnBrk="0" hangingPunct="1">
              <a:lnSpc>
                <a:spcPct val="100000"/>
              </a:lnSpc>
              <a:spcBef>
                <a:spcPct val="0"/>
              </a:spcBef>
              <a:spcAft>
                <a:spcPts val="400"/>
              </a:spcAft>
              <a:buClr>
                <a:schemeClr val="accent2"/>
              </a:buClr>
              <a:buSzTx/>
              <a:buFont typeface="Arial" pitchFamily="34" charset="0"/>
              <a:buNone/>
              <a:tabLst/>
              <a:defRPr/>
            </a:pPr>
            <a:endParaRPr kumimoji="0" lang="en-US" sz="2000" b="0" i="0" u="none" strike="noStrike" kern="1200" cap="none" spc="0" normalizeH="0" baseline="0" noProof="0" dirty="0">
              <a:ln>
                <a:noFill/>
              </a:ln>
              <a:effectLst/>
              <a:uLnTx/>
              <a:uFillTx/>
              <a:latin typeface="Segoe" pitchFamily="34" charset="0"/>
            </a:endParaRPr>
          </a:p>
        </p:txBody>
      </p:sp>
      <p:pic>
        <p:nvPicPr>
          <p:cNvPr id="7" name="Picture 6" descr="Marketplace"/>
          <p:cNvPicPr>
            <a:picLocks noChangeAspect="1" noChangeArrowheads="1"/>
          </p:cNvPicPr>
          <p:nvPr/>
        </p:nvPicPr>
        <p:blipFill>
          <a:blip r:embed="rId3" cstate="print"/>
          <a:srcRect/>
          <a:stretch>
            <a:fillRect/>
          </a:stretch>
        </p:blipFill>
        <p:spPr bwMode="auto">
          <a:xfrm>
            <a:off x="6403928" y="903766"/>
            <a:ext cx="2254354" cy="3508745"/>
          </a:xfrm>
          <a:prstGeom prst="rect">
            <a:avLst/>
          </a:prstGeom>
          <a:noFill/>
        </p:spPr>
      </p:pic>
    </p:spTree>
    <p:extLst>
      <p:ext uri="{BB962C8B-B14F-4D97-AF65-F5344CB8AC3E}">
        <p14:creationId xmlns:p14="http://schemas.microsoft.com/office/powerpoint/2010/main" xmlns="" val="290965188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239200" y="1443161"/>
            <a:ext cx="4634951" cy="3315695"/>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3" name="Isosceles Triangle 12"/>
          <p:cNvSpPr/>
          <p:nvPr/>
        </p:nvSpPr>
        <p:spPr bwMode="auto">
          <a:xfrm rot="5400000">
            <a:off x="4430312" y="2155791"/>
            <a:ext cx="1604176" cy="262393"/>
          </a:xfrm>
          <a:prstGeom prst="triangle">
            <a:avLst>
              <a:gd name="adj" fmla="val 52231"/>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800" spc="-150" dirty="0">
              <a:gradFill>
                <a:gsLst>
                  <a:gs pos="0">
                    <a:srgbClr val="FFFFFF"/>
                  </a:gs>
                  <a:gs pos="100000">
                    <a:srgbClr val="FFFFFF"/>
                  </a:gs>
                </a:gsLst>
                <a:lin ang="5400000" scaled="0"/>
              </a:gradFill>
              <a:latin typeface="Segoe Light" pitchFamily="34" charset="0"/>
            </a:endParaRPr>
          </a:p>
        </p:txBody>
      </p:sp>
      <p:sp>
        <p:nvSpPr>
          <p:cNvPr id="14" name="Isosceles Triangle 13"/>
          <p:cNvSpPr/>
          <p:nvPr/>
        </p:nvSpPr>
        <p:spPr bwMode="auto">
          <a:xfrm rot="5400000">
            <a:off x="4439589" y="3832522"/>
            <a:ext cx="1604176" cy="262393"/>
          </a:xfrm>
          <a:prstGeom prst="triangle">
            <a:avLst>
              <a:gd name="adj" fmla="val 52231"/>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800" spc="-150" dirty="0">
              <a:gradFill>
                <a:gsLst>
                  <a:gs pos="0">
                    <a:srgbClr val="FFFFFF"/>
                  </a:gs>
                  <a:gs pos="100000">
                    <a:srgbClr val="FFFFFF"/>
                  </a:gs>
                </a:gsLst>
                <a:lin ang="5400000" scaled="0"/>
              </a:gradFill>
              <a:latin typeface="Segoe Light" pitchFamily="34" charset="0"/>
            </a:endParaRPr>
          </a:p>
        </p:txBody>
      </p:sp>
      <p:sp>
        <p:nvSpPr>
          <p:cNvPr id="24" name="Rectangle 23"/>
          <p:cNvSpPr/>
          <p:nvPr/>
        </p:nvSpPr>
        <p:spPr bwMode="auto">
          <a:xfrm>
            <a:off x="5557611" y="1487694"/>
            <a:ext cx="3474102" cy="1540514"/>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5" name="Rectangle 24"/>
          <p:cNvSpPr/>
          <p:nvPr/>
        </p:nvSpPr>
        <p:spPr bwMode="auto">
          <a:xfrm>
            <a:off x="5620727" y="1532080"/>
            <a:ext cx="1162049" cy="1464815"/>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CONNECTION WITH GAMES HUB</a:t>
            </a:r>
          </a:p>
        </p:txBody>
      </p:sp>
      <p:sp>
        <p:nvSpPr>
          <p:cNvPr id="26" name="Rectangle 25"/>
          <p:cNvSpPr/>
          <p:nvPr/>
        </p:nvSpPr>
        <p:spPr bwMode="auto">
          <a:xfrm>
            <a:off x="6782774" y="1532080"/>
            <a:ext cx="2169840" cy="1471979"/>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4" name="Rectangle 33"/>
          <p:cNvSpPr/>
          <p:nvPr/>
        </p:nvSpPr>
        <p:spPr bwMode="auto">
          <a:xfrm>
            <a:off x="5566888" y="3215310"/>
            <a:ext cx="3460154" cy="1544540"/>
          </a:xfrm>
          <a:prstGeom prst="rect">
            <a:avLst/>
          </a:prstGeom>
          <a:solidFill>
            <a:srgbClr val="000000">
              <a:alpha val="2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5" name="Rectangle 34"/>
          <p:cNvSpPr/>
          <p:nvPr/>
        </p:nvSpPr>
        <p:spPr bwMode="auto">
          <a:xfrm>
            <a:off x="5630004" y="3259695"/>
            <a:ext cx="1162049" cy="1437280"/>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spc="-150" dirty="0">
                <a:gradFill>
                  <a:gsLst>
                    <a:gs pos="0">
                      <a:srgbClr val="FFFFFF"/>
                    </a:gs>
                    <a:gs pos="100000">
                      <a:srgbClr val="FFFFFF"/>
                    </a:gs>
                  </a:gsLst>
                  <a:lin ang="5400000" scaled="0"/>
                </a:gradFill>
                <a:latin typeface="Segoe UI" pitchFamily="34" charset="0"/>
                <a:ea typeface="Segoe UI" pitchFamily="34" charset="0"/>
                <a:cs typeface="Segoe UI" pitchFamily="34" charset="0"/>
              </a:rPr>
              <a:t>CONNECTION WITH MUSIC + VIDEO HUB</a:t>
            </a:r>
          </a:p>
        </p:txBody>
      </p:sp>
      <p:sp>
        <p:nvSpPr>
          <p:cNvPr id="36" name="Rectangle 35"/>
          <p:cNvSpPr/>
          <p:nvPr/>
        </p:nvSpPr>
        <p:spPr bwMode="auto">
          <a:xfrm>
            <a:off x="6792050" y="3259696"/>
            <a:ext cx="2160564" cy="1437280"/>
          </a:xfrm>
          <a:prstGeom prst="rect">
            <a:avLst/>
          </a:prstGeom>
          <a:solidFill>
            <a:srgbClr val="000000">
              <a:alpha val="45882"/>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defRPr/>
            </a:pPr>
            <a:endParaRPr lang="en-US" sz="2300" dirty="0" smtClean="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8" name="Rectangle 37"/>
          <p:cNvSpPr/>
          <p:nvPr/>
        </p:nvSpPr>
        <p:spPr>
          <a:xfrm>
            <a:off x="6774821" y="1564342"/>
            <a:ext cx="2177793" cy="1436291"/>
          </a:xfrm>
          <a:prstGeom prst="rect">
            <a:avLst/>
          </a:prstGeom>
        </p:spPr>
        <p:txBody>
          <a:bodyPr wrap="square">
            <a:spAutoFit/>
          </a:bodyPr>
          <a:lstStyle/>
          <a:p>
            <a:pPr marL="225425" marR="0" lvl="1" indent="-225425" defTabSz="457200" fontAlgn="auto">
              <a:spcAft>
                <a:spcPts val="400"/>
              </a:spcAft>
              <a:buSzTx/>
              <a:buFont typeface="Wingdings" pitchFamily="2" charset="2"/>
              <a:buChar char="§"/>
              <a:tabLst/>
              <a:defRPr/>
            </a:pPr>
            <a:r>
              <a:rPr lang="en-US" sz="1400" dirty="0" smtClean="0">
                <a:solidFill>
                  <a:schemeClr val="bg1"/>
                </a:solidFill>
                <a:latin typeface="Segoe UI" pitchFamily="34" charset="0"/>
                <a:ea typeface="Segoe UI" pitchFamily="34" charset="0"/>
                <a:cs typeface="Segoe UI" pitchFamily="34" charset="0"/>
              </a:rPr>
              <a:t>Acquired gaming content appears in Games hub.</a:t>
            </a:r>
          </a:p>
          <a:p>
            <a:pPr marL="225425" marR="0" lvl="1" indent="-225425" defTabSz="457200" fontAlgn="auto">
              <a:spcAft>
                <a:spcPts val="400"/>
              </a:spcAft>
              <a:buSzTx/>
              <a:buFont typeface="Wingdings" pitchFamily="2" charset="2"/>
              <a:buChar char="§"/>
              <a:tabLst/>
              <a:defRPr/>
            </a:pPr>
            <a:r>
              <a:rPr lang="en-US" sz="1400" dirty="0" smtClean="0">
                <a:solidFill>
                  <a:schemeClr val="bg1"/>
                </a:solidFill>
                <a:latin typeface="Segoe UI" pitchFamily="34" charset="0"/>
                <a:ea typeface="Segoe UI" pitchFamily="34" charset="0"/>
                <a:cs typeface="Segoe UI" pitchFamily="34" charset="0"/>
              </a:rPr>
              <a:t>Requests when friends nudge you for turn-by-turn games.</a:t>
            </a:r>
          </a:p>
        </p:txBody>
      </p:sp>
      <p:sp>
        <p:nvSpPr>
          <p:cNvPr id="39" name="Rectangle 38"/>
          <p:cNvSpPr/>
          <p:nvPr/>
        </p:nvSpPr>
        <p:spPr>
          <a:xfrm>
            <a:off x="6823852" y="3285994"/>
            <a:ext cx="2128762" cy="1436291"/>
          </a:xfrm>
          <a:prstGeom prst="rect">
            <a:avLst/>
          </a:prstGeom>
        </p:spPr>
        <p:txBody>
          <a:bodyPr wrap="square">
            <a:spAutoFit/>
          </a:bodyPr>
          <a:lstStyle/>
          <a:p>
            <a:pPr marL="230188" lvl="1" indent="-230188" defTabSz="457200">
              <a:spcAft>
                <a:spcPts val="400"/>
              </a:spcAft>
              <a:buFont typeface="Wingdings" pitchFamily="2" charset="2"/>
              <a:buChar char="§"/>
              <a:defRPr/>
            </a:pPr>
            <a:r>
              <a:rPr lang="en-US" sz="1400" dirty="0" smtClean="0">
                <a:solidFill>
                  <a:schemeClr val="bg1"/>
                </a:solidFill>
                <a:latin typeface="Segoe UI" pitchFamily="34" charset="0"/>
                <a:ea typeface="Segoe UI" pitchFamily="34" charset="0"/>
                <a:cs typeface="Segoe UI" pitchFamily="34" charset="0"/>
              </a:rPr>
              <a:t>Acquired music/video content appears in Music + Video hub.</a:t>
            </a:r>
          </a:p>
          <a:p>
            <a:pPr marL="230188" lvl="1" indent="-230188" defTabSz="457200">
              <a:spcAft>
                <a:spcPts val="400"/>
              </a:spcAft>
              <a:buFont typeface="Wingdings" pitchFamily="2" charset="2"/>
              <a:buChar char="§"/>
              <a:defRPr/>
            </a:pPr>
            <a:r>
              <a:rPr lang="en-US" sz="1400" dirty="0" smtClean="0">
                <a:solidFill>
                  <a:schemeClr val="bg1"/>
                </a:solidFill>
                <a:latin typeface="Segoe UI" pitchFamily="34" charset="0"/>
                <a:ea typeface="Segoe UI" pitchFamily="34" charset="0"/>
                <a:cs typeface="Segoe UI" pitchFamily="34" charset="0"/>
              </a:rPr>
              <a:t>Browse and purchase from Marketplace on the Phone or PC. </a:t>
            </a:r>
          </a:p>
        </p:txBody>
      </p:sp>
      <p:sp>
        <p:nvSpPr>
          <p:cNvPr id="21" name="TextBox 20"/>
          <p:cNvSpPr txBox="1"/>
          <p:nvPr/>
        </p:nvSpPr>
        <p:spPr>
          <a:xfrm>
            <a:off x="0" y="4981917"/>
            <a:ext cx="5911704" cy="215444"/>
          </a:xfrm>
          <a:prstGeom prst="rect">
            <a:avLst/>
          </a:prstGeom>
          <a:noFill/>
        </p:spPr>
        <p:txBody>
          <a:bodyPr wrap="square" rtlCol="0">
            <a:spAutoFit/>
          </a:bodyPr>
          <a:lstStyle/>
          <a:p>
            <a:r>
              <a:rPr lang="en-US" sz="800" dirty="0" smtClean="0">
                <a:gradFill>
                  <a:gsLst>
                    <a:gs pos="0">
                      <a:schemeClr val="tx1"/>
                    </a:gs>
                    <a:gs pos="50000">
                      <a:schemeClr val="tx1"/>
                    </a:gs>
                  </a:gsLst>
                  <a:lin ang="5400000" scaled="0"/>
                </a:gradFill>
              </a:rPr>
              <a:t>Note: screenshots are subject to change and do not represent final build necessarily</a:t>
            </a:r>
          </a:p>
        </p:txBody>
      </p:sp>
      <p:pic>
        <p:nvPicPr>
          <p:cNvPr id="20" name="Picture 2" descr="C:\Users\bilhur\Desktop\WP7_Gameshub_US_3-Aug-20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5084" y="1604187"/>
            <a:ext cx="4405772" cy="14742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0"/>
          </p:nvPr>
        </p:nvSpPr>
        <p:spPr>
          <a:xfrm>
            <a:off x="381000" y="4790766"/>
            <a:ext cx="253596" cy="246221"/>
          </a:xfrm>
        </p:spPr>
        <p:txBody>
          <a:bodyPr/>
          <a:lstStyle/>
          <a:p>
            <a:fld id="{271031BA-9959-4FE2-909F-37D65262A7B4}" type="slidenum">
              <a:rPr lang="en-US" smtClean="0"/>
              <a:pPr/>
              <a:t>7</a:t>
            </a:fld>
            <a:endParaRPr lang="en-US" dirty="0"/>
          </a:p>
        </p:txBody>
      </p:sp>
      <p:sp>
        <p:nvSpPr>
          <p:cNvPr id="23" name="Title 1"/>
          <p:cNvSpPr txBox="1">
            <a:spLocks/>
          </p:cNvSpPr>
          <p:nvPr/>
        </p:nvSpPr>
        <p:spPr>
          <a:xfrm>
            <a:off x="457260" y="154877"/>
            <a:ext cx="8701584" cy="1169551"/>
          </a:xfrm>
          <a:prstGeom prst="rect">
            <a:avLst/>
          </a:prstGeom>
        </p:spPr>
        <p:txBody>
          <a:bodyPr vert="horz" wrap="square" lIns="0" tIns="0" rIns="0" bIns="0" rtlCol="0" anchor="t">
            <a:spAutoFit/>
          </a:bodyPr>
          <a:lstStyle>
            <a:lvl1pPr algn="l" defTabSz="914363" rtl="0" eaLnBrk="1" latinLnBrk="0" hangingPunct="1">
              <a:lnSpc>
                <a:spcPct val="100000"/>
              </a:lnSpc>
              <a:spcBef>
                <a:spcPct val="0"/>
              </a:spcBef>
              <a:buNone/>
              <a:defRPr lang="en-US" sz="6000" b="0" kern="1200" cap="none" spc="-150" baseline="0">
                <a:ln w="3175">
                  <a:noFill/>
                </a:ln>
                <a:gradFill flip="none" rotWithShape="1">
                  <a:gsLst>
                    <a:gs pos="0">
                      <a:schemeClr val="bg1"/>
                    </a:gs>
                    <a:gs pos="86000">
                      <a:schemeClr val="bg1"/>
                    </a:gs>
                  </a:gsLst>
                  <a:lin ang="5400000" scaled="0"/>
                  <a:tileRect/>
                </a:gradFill>
                <a:effectLst/>
                <a:latin typeface="Segoe Light" pitchFamily="34" charset="0"/>
                <a:ea typeface="+mn-ea"/>
                <a:cs typeface="Arial" charset="0"/>
              </a:defRPr>
            </a:lvl1pPr>
          </a:lstStyle>
          <a:p>
            <a:r>
              <a:rPr lang="en-US" sz="4400" dirty="0" smtClean="0">
                <a:solidFill>
                  <a:schemeClr val="accent2"/>
                </a:solidFill>
                <a:latin typeface="+mj-lt"/>
              </a:rPr>
              <a:t>Hub Integration</a:t>
            </a:r>
            <a:r>
              <a:rPr lang="en-US" sz="4800" dirty="0" smtClean="0">
                <a:solidFill>
                  <a:schemeClr val="accent2"/>
                </a:solidFill>
                <a:latin typeface="+mj-lt"/>
              </a:rPr>
              <a:t/>
            </a:r>
            <a:br>
              <a:rPr lang="en-US" sz="4800" dirty="0" smtClean="0">
                <a:solidFill>
                  <a:schemeClr val="accent2"/>
                </a:solidFill>
                <a:latin typeface="+mj-lt"/>
              </a:rPr>
            </a:br>
            <a:r>
              <a:rPr lang="en-US" sz="3200" dirty="0">
                <a:solidFill>
                  <a:schemeClr val="tx1"/>
                </a:solidFill>
                <a:latin typeface="+mj-lt"/>
              </a:rPr>
              <a:t>B</a:t>
            </a:r>
            <a:r>
              <a:rPr lang="en-US" sz="3200" dirty="0" smtClean="0">
                <a:solidFill>
                  <a:schemeClr val="tx1"/>
                </a:solidFill>
                <a:latin typeface="+mj-lt"/>
              </a:rPr>
              <a:t>ringing content and apps together</a:t>
            </a:r>
            <a:endParaRPr lang="en-US" sz="4000" dirty="0">
              <a:solidFill>
                <a:schemeClr val="tx1"/>
              </a:solidFill>
              <a:latin typeface="+mj-lt"/>
            </a:endParaRPr>
          </a:p>
        </p:txBody>
      </p:sp>
      <p:pic>
        <p:nvPicPr>
          <p:cNvPr id="4100" name="Picture 4" descr="Zune on Windows Pho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084" y="3264729"/>
            <a:ext cx="4405772" cy="14109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6307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4" grpId="0" animBg="1"/>
      <p:bldP spid="24" grpId="0" animBg="1"/>
      <p:bldP spid="25" grpId="0" animBg="1"/>
      <p:bldP spid="26" grpId="0" animBg="1"/>
      <p:bldP spid="34" grpId="0" animBg="1"/>
      <p:bldP spid="35" grpId="0" animBg="1"/>
      <p:bldP spid="36" grpId="0" animBg="1"/>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3992350"/>
              </p:ext>
            </p:extLst>
          </p:nvPr>
        </p:nvGraphicFramePr>
        <p:xfrm>
          <a:off x="7487357" y="53975"/>
          <a:ext cx="1620534" cy="548640"/>
        </p:xfrm>
        <a:graphic>
          <a:graphicData uri="http://schemas.openxmlformats.org/drawingml/2006/table">
            <a:tbl>
              <a:tblPr firstRow="1" bandRow="1">
                <a:tableStyleId>{5C22544A-7EE6-4342-B048-85BDC9FD1C3A}</a:tableStyleId>
              </a:tblPr>
              <a:tblGrid>
                <a:gridCol w="1620534"/>
              </a:tblGrid>
              <a:tr h="228980">
                <a:tc>
                  <a:txBody>
                    <a:bodyPr/>
                    <a:lstStyle/>
                    <a:p>
                      <a:r>
                        <a:rPr lang="en-US" sz="1200" b="1" dirty="0" smtClean="0">
                          <a:solidFill>
                            <a:schemeClr val="bg1"/>
                          </a:solidFill>
                        </a:rPr>
                        <a:t>Today (16)</a:t>
                      </a:r>
                      <a:endParaRPr lang="en-US" sz="1200" b="1" dirty="0">
                        <a:solidFill>
                          <a:schemeClr val="bg1"/>
                        </a:solidFill>
                      </a:endParaRPr>
                    </a:p>
                  </a:txBody>
                  <a:tcPr>
                    <a:solidFill>
                      <a:schemeClr val="accent4"/>
                    </a:solidFill>
                  </a:tcPr>
                </a:tc>
              </a:tr>
              <a:tr h="228980">
                <a:tc>
                  <a:txBody>
                    <a:bodyPr/>
                    <a:lstStyle/>
                    <a:p>
                      <a:r>
                        <a:rPr lang="en-US" sz="1200" b="1" dirty="0" smtClean="0">
                          <a:solidFill>
                            <a:schemeClr val="bg1"/>
                          </a:solidFill>
                        </a:rPr>
                        <a:t>+ 19 New (35)</a:t>
                      </a:r>
                      <a:endParaRPr lang="en-US" sz="1200" b="1" dirty="0">
                        <a:solidFill>
                          <a:schemeClr val="bg1"/>
                        </a:solidFill>
                      </a:endParaRPr>
                    </a:p>
                  </a:txBody>
                  <a:tcPr>
                    <a:solidFill>
                      <a:srgbClr val="00B050"/>
                    </a:solidFill>
                  </a:tcPr>
                </a:tc>
              </a:tr>
            </a:tbl>
          </a:graphicData>
        </a:graphic>
      </p:graphicFrame>
      <p:sp>
        <p:nvSpPr>
          <p:cNvPr id="12" name="Title 11"/>
          <p:cNvSpPr>
            <a:spLocks noGrp="1"/>
          </p:cNvSpPr>
          <p:nvPr>
            <p:ph type="title"/>
          </p:nvPr>
        </p:nvSpPr>
        <p:spPr>
          <a:xfrm>
            <a:off x="380999" y="103514"/>
            <a:ext cx="7007196" cy="1303020"/>
          </a:xfrm>
        </p:spPr>
        <p:txBody>
          <a:bodyPr>
            <a:normAutofit fontScale="90000"/>
          </a:bodyPr>
          <a:lstStyle/>
          <a:p>
            <a:r>
              <a:rPr lang="en-US" sz="4900" dirty="0" smtClean="0"/>
              <a:t>Marketplace Global Expansion</a:t>
            </a:r>
            <a:r>
              <a:rPr lang="en-US" dirty="0"/>
              <a:t/>
            </a:r>
            <a:br>
              <a:rPr lang="en-US" dirty="0"/>
            </a:br>
            <a:endParaRPr lang="en-US" dirty="0"/>
          </a:p>
        </p:txBody>
      </p:sp>
      <p:sp>
        <p:nvSpPr>
          <p:cNvPr id="13" name="Slide Number Placeholder 4"/>
          <p:cNvSpPr txBox="1">
            <a:spLocks/>
          </p:cNvSpPr>
          <p:nvPr/>
        </p:nvSpPr>
        <p:spPr>
          <a:xfrm>
            <a:off x="381000" y="4790766"/>
            <a:ext cx="340158" cy="246221"/>
          </a:xfrm>
          <a:prstGeom prst="rect">
            <a:avLst/>
          </a:prstGeom>
        </p:spPr>
        <p:txBody>
          <a:bodyPr vert="horz" wrap="none" lIns="91440" tIns="45720" rIns="91440" bIns="45720" rtlCol="0" anchor="ctr">
            <a:spAutoFit/>
          </a:bodyPr>
          <a:lstStyle>
            <a:defPPr>
              <a:defRPr lang="en-US"/>
            </a:defPPr>
            <a:lvl1pPr marL="0" algn="l" defTabSz="914400" rtl="0" eaLnBrk="1" latinLnBrk="0" hangingPunct="1">
              <a:defRPr sz="10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1031BA-9959-4FE2-909F-37D65262A7B4}" type="slidenum">
              <a:rPr lang="en-US" smtClean="0"/>
              <a:pPr/>
              <a:t>8</a:t>
            </a:fld>
            <a:endParaRPr lang="en-US" dirty="0"/>
          </a:p>
        </p:txBody>
      </p:sp>
      <p:pic>
        <p:nvPicPr>
          <p:cNvPr id="14" name="Picture 2" descr="C:\Users\toddbrix\AppData\Local\Microsoft\Windows\Temporary Internet Files\Content.Outlook\QU1WYJ6Y\Marketplace_Coverage_Consumer_Mango_v3.png"/>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809625"/>
            <a:ext cx="8239125" cy="422736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5803377" y="2396233"/>
            <a:ext cx="2078899" cy="946469"/>
            <a:chOff x="5803377" y="2396233"/>
            <a:chExt cx="2078899" cy="946469"/>
          </a:xfrm>
        </p:grpSpPr>
        <p:sp>
          <p:nvSpPr>
            <p:cNvPr id="20" name="TextBox 19"/>
            <p:cNvSpPr txBox="1"/>
            <p:nvPr/>
          </p:nvSpPr>
          <p:spPr>
            <a:xfrm>
              <a:off x="6973582" y="2552585"/>
              <a:ext cx="908694" cy="246221"/>
            </a:xfrm>
            <a:prstGeom prst="rect">
              <a:avLst/>
            </a:prstGeom>
            <a:noFill/>
          </p:spPr>
          <p:txBody>
            <a:bodyPr wrap="square" rtlCol="0">
              <a:spAutoFit/>
            </a:bodyPr>
            <a:lstStyle/>
            <a:p>
              <a:pPr algn="r">
                <a:defRPr/>
              </a:pPr>
              <a:r>
                <a:rPr lang="en-US" sz="1000" b="1" kern="0" dirty="0" smtClean="0">
                  <a:solidFill>
                    <a:sysClr val="windowText" lastClr="000000"/>
                  </a:solidFill>
                  <a:cs typeface="Arial" pitchFamily="34" charset="0"/>
                </a:rPr>
                <a:t>Hong Kong</a:t>
              </a:r>
              <a:endParaRPr lang="en-US" sz="1000" b="1" kern="0" dirty="0">
                <a:solidFill>
                  <a:sysClr val="windowText" lastClr="000000"/>
                </a:solidFill>
                <a:cs typeface="Arial" pitchFamily="34" charset="0"/>
              </a:endParaRPr>
            </a:p>
          </p:txBody>
        </p:sp>
        <p:sp>
          <p:nvSpPr>
            <p:cNvPr id="22" name="TextBox 21"/>
            <p:cNvSpPr txBox="1"/>
            <p:nvPr/>
          </p:nvSpPr>
          <p:spPr>
            <a:xfrm>
              <a:off x="5803377" y="3096481"/>
              <a:ext cx="970919" cy="246221"/>
            </a:xfrm>
            <a:prstGeom prst="rect">
              <a:avLst/>
            </a:prstGeom>
            <a:noFill/>
          </p:spPr>
          <p:txBody>
            <a:bodyPr wrap="square" rtlCol="0">
              <a:spAutoFit/>
            </a:bodyPr>
            <a:lstStyle/>
            <a:p>
              <a:pPr algn="r">
                <a:defRPr/>
              </a:pPr>
              <a:r>
                <a:rPr lang="en-US" sz="1000" b="1" kern="0" dirty="0">
                  <a:solidFill>
                    <a:sysClr val="windowText" lastClr="000000"/>
                  </a:solidFill>
                  <a:cs typeface="Arial" pitchFamily="34" charset="0"/>
                </a:rPr>
                <a:t>Singapore</a:t>
              </a:r>
            </a:p>
          </p:txBody>
        </p:sp>
        <p:pic>
          <p:nvPicPr>
            <p:cNvPr id="23" name="Picture 5"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6670449" y="3001255"/>
              <a:ext cx="316510" cy="267135"/>
            </a:xfrm>
            <a:prstGeom prst="rect">
              <a:avLst/>
            </a:prstGeom>
            <a:noFill/>
          </p:spPr>
        </p:pic>
        <p:pic>
          <p:nvPicPr>
            <p:cNvPr id="24" name="Picture 5" descr="C:\Users\toddb.REDMOND\AppData\Local\Microsoft\Windows\Temporary Internet Files\Content.IE5\QT039N9E\MCj04325860000[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flipH="1">
              <a:off x="6894157" y="2396233"/>
              <a:ext cx="316510" cy="267134"/>
            </a:xfrm>
            <a:prstGeom prst="rect">
              <a:avLst/>
            </a:prstGeom>
            <a:noFill/>
          </p:spPr>
        </p:pic>
      </p:grpSp>
    </p:spTree>
    <p:extLst>
      <p:ext uri="{BB962C8B-B14F-4D97-AF65-F5344CB8AC3E}">
        <p14:creationId xmlns:p14="http://schemas.microsoft.com/office/powerpoint/2010/main" xmlns="" val="2544147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Languages</a:t>
            </a:r>
            <a:endParaRPr lang="en-US" dirty="0"/>
          </a:p>
        </p:txBody>
      </p:sp>
      <p:sp>
        <p:nvSpPr>
          <p:cNvPr id="3" name="Content Placeholder 2"/>
          <p:cNvSpPr>
            <a:spLocks noGrp="1"/>
          </p:cNvSpPr>
          <p:nvPr>
            <p:ph idx="1"/>
          </p:nvPr>
        </p:nvSpPr>
        <p:spPr>
          <a:xfrm>
            <a:off x="210872" y="1311787"/>
            <a:ext cx="3595577" cy="3165872"/>
          </a:xfrm>
        </p:spPr>
        <p:txBody>
          <a:bodyPr/>
          <a:lstStyle/>
          <a:p>
            <a:r>
              <a:rPr lang="en-US" dirty="0" smtClean="0"/>
              <a:t>Currently Supported:</a:t>
            </a:r>
          </a:p>
          <a:p>
            <a:pPr lvl="1"/>
            <a:r>
              <a:rPr lang="en-US" dirty="0" smtClean="0"/>
              <a:t>English</a:t>
            </a:r>
          </a:p>
          <a:p>
            <a:pPr lvl="1"/>
            <a:r>
              <a:rPr lang="en-US" dirty="0" smtClean="0"/>
              <a:t>French</a:t>
            </a:r>
          </a:p>
          <a:p>
            <a:pPr lvl="1"/>
            <a:r>
              <a:rPr lang="en-US" dirty="0" smtClean="0"/>
              <a:t>Spanish</a:t>
            </a:r>
          </a:p>
          <a:p>
            <a:pPr lvl="1"/>
            <a:r>
              <a:rPr lang="en-US" dirty="0" smtClean="0"/>
              <a:t>Italian</a:t>
            </a:r>
          </a:p>
          <a:p>
            <a:pPr lvl="1"/>
            <a:r>
              <a:rPr lang="en-US" dirty="0" smtClean="0"/>
              <a:t>German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Content Placeholder 2"/>
          <p:cNvSpPr txBox="1">
            <a:spLocks/>
          </p:cNvSpPr>
          <p:nvPr/>
        </p:nvSpPr>
        <p:spPr>
          <a:xfrm>
            <a:off x="3967712" y="1341012"/>
            <a:ext cx="3595577" cy="316587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solidFill>
                <a:latin typeface="+mn-lt"/>
                <a:ea typeface="+mn-ea"/>
                <a:cs typeface="+mn-cs"/>
              </a:defRPr>
            </a:lvl1pPr>
            <a:lvl2pPr marL="742950" indent="-28575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2pPr>
            <a:lvl3pPr marL="11430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3pPr>
            <a:lvl4pPr marL="16002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New Support:</a:t>
            </a:r>
          </a:p>
          <a:p>
            <a:pPr lvl="1"/>
            <a:r>
              <a:rPr lang="en-US" sz="2000" dirty="0" smtClean="0"/>
              <a:t>Japanese</a:t>
            </a:r>
          </a:p>
          <a:p>
            <a:pPr lvl="1"/>
            <a:r>
              <a:rPr lang="en-US" sz="2000" dirty="0" smtClean="0"/>
              <a:t>Portuguese &amp; Brazilian Portuguese</a:t>
            </a:r>
          </a:p>
          <a:p>
            <a:pPr lvl="1"/>
            <a:r>
              <a:rPr lang="en-US" sz="2000" dirty="0" smtClean="0"/>
              <a:t>Dutch</a:t>
            </a:r>
          </a:p>
          <a:p>
            <a:pPr lvl="1"/>
            <a:r>
              <a:rPr lang="en-US" sz="2000" dirty="0" smtClean="0"/>
              <a:t>Simplified &amp; Traditional Chinese</a:t>
            </a:r>
          </a:p>
          <a:p>
            <a:pPr lvl="1"/>
            <a:r>
              <a:rPr lang="en-US" sz="2000" dirty="0" smtClean="0"/>
              <a:t>Swedish</a:t>
            </a:r>
          </a:p>
          <a:p>
            <a:pPr lvl="1"/>
            <a:r>
              <a:rPr lang="en-US" sz="2000" dirty="0" smtClean="0"/>
              <a:t>Danish</a:t>
            </a:r>
          </a:p>
          <a:p>
            <a:pPr lvl="1"/>
            <a:endParaRPr lang="en-US" sz="2000" dirty="0" smtClean="0"/>
          </a:p>
          <a:p>
            <a:pPr lvl="1"/>
            <a:endParaRPr lang="en-US" sz="2000" dirty="0"/>
          </a:p>
        </p:txBody>
      </p:sp>
      <p:sp>
        <p:nvSpPr>
          <p:cNvPr id="6" name="Content Placeholder 2"/>
          <p:cNvSpPr txBox="1">
            <a:spLocks/>
          </p:cNvSpPr>
          <p:nvPr/>
        </p:nvSpPr>
        <p:spPr>
          <a:xfrm>
            <a:off x="6849144" y="1319746"/>
            <a:ext cx="3595577" cy="316587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solidFill>
                <a:latin typeface="+mn-lt"/>
                <a:ea typeface="+mn-ea"/>
                <a:cs typeface="+mn-cs"/>
              </a:defRPr>
            </a:lvl1pPr>
            <a:lvl2pPr marL="742950" indent="-28575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2pPr>
            <a:lvl3pPr marL="11430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3pPr>
            <a:lvl4pPr marL="16002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4pPr>
            <a:lvl5pPr marL="2057400" indent="-228600" algn="l" defTabSz="914400" rtl="0" eaLnBrk="1" latinLnBrk="0" hangingPunct="1">
              <a:lnSpc>
                <a:spcPct val="90000"/>
              </a:lnSpc>
              <a:spcBef>
                <a:spcPts val="600"/>
              </a:spcBef>
              <a:buClr>
                <a:schemeClr val="accent3"/>
              </a:buClr>
              <a:buSzPct val="80000"/>
              <a:buFont typeface="Wingdings" pitchFamily="2" charset="2"/>
              <a:buChar char="§"/>
              <a:defRPr sz="2800" kern="1200" spc="-150" baseline="0">
                <a:solidFill>
                  <a:schemeClr val="tx1">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pPr lvl="1"/>
            <a:r>
              <a:rPr lang="en-US" sz="2000" dirty="0"/>
              <a:t>Finnish</a:t>
            </a:r>
          </a:p>
          <a:p>
            <a:pPr lvl="1"/>
            <a:r>
              <a:rPr lang="en-US" sz="2000" dirty="0"/>
              <a:t>Norwegian</a:t>
            </a:r>
          </a:p>
          <a:p>
            <a:pPr lvl="1"/>
            <a:r>
              <a:rPr lang="en-US" sz="2000" dirty="0"/>
              <a:t>Korean</a:t>
            </a:r>
          </a:p>
          <a:p>
            <a:pPr lvl="1"/>
            <a:r>
              <a:rPr lang="en-US" sz="2000" dirty="0"/>
              <a:t>Russian</a:t>
            </a:r>
          </a:p>
          <a:p>
            <a:pPr lvl="1"/>
            <a:r>
              <a:rPr lang="en-US" sz="2000" dirty="0"/>
              <a:t>Polish</a:t>
            </a:r>
          </a:p>
          <a:p>
            <a:pPr lvl="1"/>
            <a:r>
              <a:rPr lang="en-US" sz="2000" dirty="0"/>
              <a:t>Greek</a:t>
            </a:r>
          </a:p>
          <a:p>
            <a:pPr lvl="1"/>
            <a:r>
              <a:rPr lang="en-US" sz="2000" dirty="0"/>
              <a:t>Hungarian</a:t>
            </a:r>
          </a:p>
        </p:txBody>
      </p:sp>
    </p:spTree>
    <p:extLst>
      <p:ext uri="{BB962C8B-B14F-4D97-AF65-F5344CB8AC3E}">
        <p14:creationId xmlns:p14="http://schemas.microsoft.com/office/powerpoint/2010/main" xmlns="" val="3142918277"/>
      </p:ext>
    </p:extLst>
  </p:cSld>
  <p:clrMapOvr>
    <a:masterClrMapping/>
  </p:clrMapOvr>
</p:sld>
</file>

<file path=ppt/theme/theme1.xml><?xml version="1.0" encoding="utf-8"?>
<a:theme xmlns:a="http://schemas.openxmlformats.org/drawingml/2006/main" name="Windows Phone">
  <a:themeElements>
    <a:clrScheme name="Windows Phone">
      <a:dk1>
        <a:srgbClr val="737373"/>
      </a:dk1>
      <a:lt1>
        <a:srgbClr val="FFFFFF"/>
      </a:lt1>
      <a:dk2>
        <a:srgbClr val="000000"/>
      </a:dk2>
      <a:lt2>
        <a:srgbClr val="FFFFFF"/>
      </a:lt2>
      <a:accent1>
        <a:srgbClr val="4891DC"/>
      </a:accent1>
      <a:accent2>
        <a:srgbClr val="FF4819"/>
      </a:accent2>
      <a:accent3>
        <a:srgbClr val="6BBD46"/>
      </a:accent3>
      <a:accent4>
        <a:srgbClr val="FFB70F"/>
      </a:accent4>
      <a:accent5>
        <a:srgbClr val="D2D2D2"/>
      </a:accent5>
      <a:accent6>
        <a:srgbClr val="787878"/>
      </a:accent6>
      <a:hlink>
        <a:srgbClr val="4891DC"/>
      </a:hlink>
      <a:folHlink>
        <a:srgbClr val="803280"/>
      </a:folHlink>
    </a:clrScheme>
    <a:fontScheme name="Segoe-Segoe">
      <a:majorFont>
        <a:latin typeface="Segoe"/>
        <a:ea typeface=""/>
        <a:cs typeface=""/>
      </a:majorFont>
      <a:minorFont>
        <a:latin typeface="Segoe"/>
        <a:ea typeface=""/>
        <a:cs typeface=""/>
      </a:minorFont>
    </a:fontScheme>
    <a:fmtScheme name="WindowsPhone">
      <a:fillStyleLst>
        <a:solidFill>
          <a:schemeClr val="phClr"/>
        </a:solidFill>
        <a:solidFill>
          <a:schemeClr val="phClr">
            <a:tint val="0"/>
          </a:schemeClr>
        </a:solidFill>
        <a:solidFill>
          <a:schemeClr val="phClr"/>
        </a:soli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tint val="90000"/>
          </a:schemeClr>
        </a:solidFill>
        <a:solidFill>
          <a:schemeClr val="phClr">
            <a:tint val="90000"/>
          </a:schemeClr>
        </a:solidFill>
        <a:solidFill>
          <a:schemeClr val="phClr">
            <a:tint val="90000"/>
          </a:schemeClr>
        </a:soli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22D7C37A5C1147A097E47A9CFAD16E" ma:contentTypeVersion="0" ma:contentTypeDescription="Create a new document." ma:contentTypeScope="" ma:versionID="282c18cc0b0fbd679c6ea0e416a2d2b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A75E92-43B6-4072-A25B-96AA9D5BDB33}">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C3810D5-FC42-48BD-8FD7-0A1EDBD55470}">
  <ds:schemaRefs>
    <ds:schemaRef ds:uri="http://schemas.microsoft.com/sharepoint/v3/contenttype/forms"/>
  </ds:schemaRefs>
</ds:datastoreItem>
</file>

<file path=customXml/itemProps3.xml><?xml version="1.0" encoding="utf-8"?>
<ds:datastoreItem xmlns:ds="http://schemas.openxmlformats.org/officeDocument/2006/customXml" ds:itemID="{B0BE5EE4-455D-40F4-875C-549813B27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1699</Words>
  <Application>Microsoft Office PowerPoint</Application>
  <PresentationFormat>On-screen Show (16:9)</PresentationFormat>
  <Paragraphs>308</Paragraphs>
  <Slides>23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Segoe</vt:lpstr>
      <vt:lpstr>Wingdings</vt:lpstr>
      <vt:lpstr>Segoe UI</vt:lpstr>
      <vt:lpstr>Segoe Light</vt:lpstr>
      <vt:lpstr>Calibri</vt:lpstr>
      <vt:lpstr>Windows Phone</vt:lpstr>
      <vt:lpstr>Making Money in Marketplace Today and Tomorrow</vt:lpstr>
      <vt:lpstr>Agenda</vt:lpstr>
      <vt:lpstr>Marketplace Basics</vt:lpstr>
      <vt:lpstr>The Experience Begins at the Start Screen</vt:lpstr>
      <vt:lpstr>The Marketplace hub</vt:lpstr>
      <vt:lpstr>Slide 6</vt:lpstr>
      <vt:lpstr>Slide 7</vt:lpstr>
      <vt:lpstr>Marketplace Global Expansion </vt:lpstr>
      <vt:lpstr>Marketplace Languages</vt:lpstr>
      <vt:lpstr>Great Apps= Money </vt:lpstr>
      <vt:lpstr>What We Look for in Great Apps </vt:lpstr>
      <vt:lpstr>Functionality Works as promised, includes quality content, and is easy to use  </vt:lpstr>
      <vt:lpstr>Utility Incorporates mobile features and visual impact that compel frequent use  </vt:lpstr>
      <vt:lpstr>Delight Looks and feels like an integral part of Windows Phone   </vt:lpstr>
      <vt:lpstr>Making Money with Advertising</vt:lpstr>
      <vt:lpstr>Managed Indie Games</vt:lpstr>
      <vt:lpstr>The Mobile Ecosystem</vt:lpstr>
      <vt:lpstr>Microsoft DreamSpark Program  Dream Today. Create Tomorrow </vt:lpstr>
      <vt:lpstr>Marketplace Distribution Options</vt:lpstr>
      <vt:lpstr>Reporting Track Your App’s Success </vt:lpstr>
      <vt:lpstr>Questions?</vt:lpstr>
      <vt:lpstr>Slide 22</vt:lpstr>
      <vt:lpstr>A Growing Exchange of Value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2011-04-18T20:50:43Z</dcterms:created>
  <dcterms:modified xsi:type="dcterms:W3CDTF">2011-05-25T19:43:28Z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0x0101005622D7C37A5C1147A097E47A9CFAD16E</vt:lpwstr>
  </property>
  <property fmtid="{D5CDD505-2E9C-101B-9397-08002B2CF9AE}" pid="3" name="TaxKeyword">
    <vt:lpwstr/>
  </property>
</Properties>
</file>