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AC1EC1-36C1-4DCD-B6CF-C0C09E718AA9}" type="datetimeFigureOut">
              <a:rPr lang="en-US" smtClean="0"/>
              <a:pPr/>
              <a:t>8/11/2011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EBD251A-C946-4AAA-B71A-CD1480555FA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D251A-C946-4AAA-B71A-CD1480555FA1}"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A009892A-0574-4753-B3B5-882803074C2D}" type="datetimeFigureOut">
              <a:rPr lang="en-US" smtClean="0"/>
              <a:pPr/>
              <a:t>8/11/2011</a:t>
            </a:fld>
            <a:endParaRPr lang="en-US" dirty="0"/>
          </a:p>
        </p:txBody>
      </p:sp>
      <p:sp>
        <p:nvSpPr>
          <p:cNvPr id="11" name="図形 10"/>
          <p:cNvSpPr>
            <a:spLocks noGrp="1"/>
          </p:cNvSpPr>
          <p:nvPr>
            <p:ph type="ftr" sz="quarter" idx="11"/>
          </p:nvPr>
        </p:nvSpPr>
        <p:spPr>
          <a:xfrm>
            <a:off x="6048000" y="6492875"/>
            <a:ext cx="2394000" cy="365125"/>
          </a:xfrm>
        </p:spPr>
        <p:txBody>
          <a:bodyPr/>
          <a:lstStyle/>
          <a:p>
            <a:endParaRPr lang="en-US" dirty="0"/>
          </a:p>
        </p:txBody>
      </p:sp>
      <p:sp>
        <p:nvSpPr>
          <p:cNvPr id="18" name="図形 17"/>
          <p:cNvSpPr>
            <a:spLocks noGrp="1"/>
          </p:cNvSpPr>
          <p:nvPr>
            <p:ph type="sldNum" sz="quarter" idx="12"/>
          </p:nvPr>
        </p:nvSpPr>
        <p:spPr>
          <a:xfrm>
            <a:off x="8499632" y="6492875"/>
            <a:ext cx="644400" cy="365125"/>
          </a:xfrm>
        </p:spPr>
        <p:txBody>
          <a:bodyPr/>
          <a:lstStyle/>
          <a:p>
            <a:fld id="{35100B4B-F5D2-44DD-9A19-A980681504E0}" type="slidenum">
              <a:rPr lang="en-US" smtClean="0"/>
              <a:pPr/>
              <a:t>‹#›</a:t>
            </a:fld>
            <a:endParaRPr lang="en-US" dirty="0"/>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A009892A-0574-4753-B3B5-882803074C2D}" type="datetimeFigureOut">
              <a:rPr lang="en-US" smtClean="0"/>
              <a:pPr/>
              <a:t>8/11/2011</a:t>
            </a:fld>
            <a:endParaRPr lang="en-US" dirty="0"/>
          </a:p>
        </p:txBody>
      </p:sp>
      <p:sp>
        <p:nvSpPr>
          <p:cNvPr id="5" name="図形 4"/>
          <p:cNvSpPr>
            <a:spLocks noGrp="1"/>
          </p:cNvSpPr>
          <p:nvPr>
            <p:ph type="ftr" sz="quarter" idx="11"/>
          </p:nvPr>
        </p:nvSpPr>
        <p:spPr>
          <a:xfrm>
            <a:off x="6048000" y="6494400"/>
            <a:ext cx="2394000" cy="365125"/>
          </a:xfrm>
        </p:spPr>
        <p:txBody>
          <a:bodyPr/>
          <a:lstStyle/>
          <a:p>
            <a:endParaRPr lang="en-US" dirty="0"/>
          </a:p>
        </p:txBody>
      </p:sp>
      <p:sp>
        <p:nvSpPr>
          <p:cNvPr id="6" name="図形 5"/>
          <p:cNvSpPr>
            <a:spLocks noGrp="1"/>
          </p:cNvSpPr>
          <p:nvPr>
            <p:ph type="sldNum" sz="quarter" idx="12"/>
          </p:nvPr>
        </p:nvSpPr>
        <p:spPr>
          <a:xfrm>
            <a:off x="8499600" y="6494400"/>
            <a:ext cx="644400" cy="365125"/>
          </a:xfrm>
        </p:spPr>
        <p:txBody>
          <a:bodyPr/>
          <a:lstStyle/>
          <a:p>
            <a:fld id="{35100B4B-F5D2-44DD-9A19-A980681504E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A009892A-0574-4753-B3B5-882803074C2D}" type="datetimeFigureOut">
              <a:rPr lang="en-US" smtClean="0"/>
              <a:pPr/>
              <a:t>8/11/2011</a:t>
            </a:fld>
            <a:endParaRPr lang="en-US" dirty="0"/>
          </a:p>
        </p:txBody>
      </p:sp>
      <p:sp>
        <p:nvSpPr>
          <p:cNvPr id="5" name="図形 4"/>
          <p:cNvSpPr>
            <a:spLocks noGrp="1"/>
          </p:cNvSpPr>
          <p:nvPr>
            <p:ph type="ftr" sz="quarter" idx="11"/>
          </p:nvPr>
        </p:nvSpPr>
        <p:spPr>
          <a:xfrm>
            <a:off x="6048000" y="6494400"/>
            <a:ext cx="2394000" cy="365125"/>
          </a:xfrm>
        </p:spPr>
        <p:txBody>
          <a:bodyPr/>
          <a:lstStyle/>
          <a:p>
            <a:endParaRPr lang="en-US" dirty="0"/>
          </a:p>
        </p:txBody>
      </p:sp>
      <p:sp>
        <p:nvSpPr>
          <p:cNvPr id="6" name="図形 5"/>
          <p:cNvSpPr>
            <a:spLocks noGrp="1"/>
          </p:cNvSpPr>
          <p:nvPr>
            <p:ph type="sldNum" sz="quarter" idx="12"/>
          </p:nvPr>
        </p:nvSpPr>
        <p:spPr>
          <a:xfrm>
            <a:off x="8499600" y="6494400"/>
            <a:ext cx="644400" cy="365125"/>
          </a:xfrm>
        </p:spPr>
        <p:txBody>
          <a:bodyPr/>
          <a:lstStyle/>
          <a:p>
            <a:fld id="{35100B4B-F5D2-44DD-9A19-A980681504E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A009892A-0574-4753-B3B5-882803074C2D}" type="datetimeFigureOut">
              <a:rPr lang="en-US" smtClean="0"/>
              <a:pPr/>
              <a:t>8/11/2011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A009892A-0574-4753-B3B5-882803074C2D}" type="datetimeFigureOut">
              <a:rPr lang="en-US" smtClean="0"/>
              <a:pPr/>
              <a:t>8/11/2011</a:t>
            </a:fld>
            <a:endParaRPr lang="en-US" dirty="0"/>
          </a:p>
        </p:txBody>
      </p:sp>
      <p:sp>
        <p:nvSpPr>
          <p:cNvPr id="5" name="図形 4"/>
          <p:cNvSpPr>
            <a:spLocks noGrp="1"/>
          </p:cNvSpPr>
          <p:nvPr>
            <p:ph type="ftr" sz="quarter" idx="11"/>
          </p:nvPr>
        </p:nvSpPr>
        <p:spPr/>
        <p:txBody>
          <a:bodyPr/>
          <a:lstStyle/>
          <a:p>
            <a:endParaRPr lang="en-US" dirty="0"/>
          </a:p>
        </p:txBody>
      </p:sp>
      <p:sp>
        <p:nvSpPr>
          <p:cNvPr id="6" name="図形 5"/>
          <p:cNvSpPr>
            <a:spLocks noGrp="1"/>
          </p:cNvSpPr>
          <p:nvPr>
            <p:ph type="sldNum" sz="quarter" idx="12"/>
          </p:nvPr>
        </p:nvSpPr>
        <p:spPr/>
        <p:txBody>
          <a:bodyPr/>
          <a:lstStyle/>
          <a:p>
            <a:fld id="{35100B4B-F5D2-44DD-9A19-A980681504E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fld id="{A009892A-0574-4753-B3B5-882803074C2D}" type="datetimeFigureOut">
              <a:rPr lang="en-US" smtClean="0"/>
              <a:pPr/>
              <a:t>8/11/2011</a:t>
            </a:fld>
            <a:endParaRPr lang="en-US" dirty="0"/>
          </a:p>
        </p:txBody>
      </p:sp>
      <p:sp>
        <p:nvSpPr>
          <p:cNvPr id="5" name="図形 4"/>
          <p:cNvSpPr>
            <a:spLocks noGrp="1"/>
          </p:cNvSpPr>
          <p:nvPr>
            <p:ph type="ftr" sz="quarter" idx="11"/>
          </p:nvPr>
        </p:nvSpPr>
        <p:spPr>
          <a:xfrm>
            <a:off x="6048000" y="6492874"/>
            <a:ext cx="2395534" cy="365125"/>
          </a:xfrm>
        </p:spPr>
        <p:txBody>
          <a:bodyPr/>
          <a:lstStyle/>
          <a:p>
            <a:endParaRPr lang="en-US" dirty="0"/>
          </a:p>
        </p:txBody>
      </p:sp>
      <p:sp>
        <p:nvSpPr>
          <p:cNvPr id="6" name="図形 5"/>
          <p:cNvSpPr>
            <a:spLocks noGrp="1"/>
          </p:cNvSpPr>
          <p:nvPr>
            <p:ph type="sldNum" sz="quarter" idx="12"/>
          </p:nvPr>
        </p:nvSpPr>
        <p:spPr>
          <a:xfrm>
            <a:off x="8499600" y="6492875"/>
            <a:ext cx="644400" cy="365125"/>
          </a:xfrm>
        </p:spPr>
        <p:txBody>
          <a:bodyPr/>
          <a:lstStyle/>
          <a:p>
            <a:fld id="{35100B4B-F5D2-44DD-9A19-A980681504E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A009892A-0574-4753-B3B5-882803074C2D}" type="datetimeFigureOut">
              <a:rPr lang="en-US" smtClean="0"/>
              <a:pPr/>
              <a:t>8/11/2011</a:t>
            </a:fld>
            <a:endParaRPr lang="en-US" dirty="0"/>
          </a:p>
        </p:txBody>
      </p:sp>
      <p:sp>
        <p:nvSpPr>
          <p:cNvPr id="6" name="図形 5"/>
          <p:cNvSpPr>
            <a:spLocks noGrp="1"/>
          </p:cNvSpPr>
          <p:nvPr>
            <p:ph type="ftr" sz="quarter" idx="11"/>
          </p:nvPr>
        </p:nvSpPr>
        <p:spPr>
          <a:xfrm>
            <a:off x="6048000" y="6494400"/>
            <a:ext cx="2395534" cy="365125"/>
          </a:xfrm>
        </p:spPr>
        <p:txBody>
          <a:bodyPr/>
          <a:lstStyle/>
          <a:p>
            <a:endParaRPr lang="en-US" dirty="0"/>
          </a:p>
        </p:txBody>
      </p:sp>
      <p:sp>
        <p:nvSpPr>
          <p:cNvPr id="7" name="図形 6"/>
          <p:cNvSpPr>
            <a:spLocks noGrp="1"/>
          </p:cNvSpPr>
          <p:nvPr>
            <p:ph type="sldNum" sz="quarter" idx="12"/>
          </p:nvPr>
        </p:nvSpPr>
        <p:spPr>
          <a:xfrm>
            <a:off x="8499600" y="6494400"/>
            <a:ext cx="644400" cy="365125"/>
          </a:xfrm>
        </p:spPr>
        <p:txBody>
          <a:bodyPr/>
          <a:lstStyle/>
          <a:p>
            <a:fld id="{35100B4B-F5D2-44DD-9A19-A980681504E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A009892A-0574-4753-B3B5-882803074C2D}" type="datetimeFigureOut">
              <a:rPr lang="en-US" smtClean="0"/>
              <a:pPr/>
              <a:t>8/11/2011</a:t>
            </a:fld>
            <a:endParaRPr lang="en-US" dirty="0"/>
          </a:p>
        </p:txBody>
      </p:sp>
      <p:sp>
        <p:nvSpPr>
          <p:cNvPr id="8" name="図形 7"/>
          <p:cNvSpPr>
            <a:spLocks noGrp="1"/>
          </p:cNvSpPr>
          <p:nvPr>
            <p:ph type="ftr" sz="quarter" idx="11"/>
          </p:nvPr>
        </p:nvSpPr>
        <p:spPr>
          <a:xfrm>
            <a:off x="6048000" y="6494400"/>
            <a:ext cx="2394000" cy="365125"/>
          </a:xfrm>
        </p:spPr>
        <p:txBody>
          <a:bodyPr/>
          <a:lstStyle/>
          <a:p>
            <a:endParaRPr lang="en-US" dirty="0"/>
          </a:p>
        </p:txBody>
      </p:sp>
      <p:sp>
        <p:nvSpPr>
          <p:cNvPr id="9" name="図形 8"/>
          <p:cNvSpPr>
            <a:spLocks noGrp="1"/>
          </p:cNvSpPr>
          <p:nvPr>
            <p:ph type="sldNum" sz="quarter" idx="12"/>
          </p:nvPr>
        </p:nvSpPr>
        <p:spPr>
          <a:xfrm>
            <a:off x="8499600" y="6494400"/>
            <a:ext cx="644400" cy="365125"/>
          </a:xfrm>
        </p:spPr>
        <p:txBody>
          <a:bodyPr/>
          <a:lstStyle/>
          <a:p>
            <a:fld id="{35100B4B-F5D2-44DD-9A19-A980681504E0}" type="slidenum">
              <a:rPr lang="en-US" smtClean="0"/>
              <a:pPr/>
              <a:t>‹#›</a:t>
            </a:fld>
            <a:endParaRPr lang="en-US" dirty="0"/>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fld id="{A009892A-0574-4753-B3B5-882803074C2D}" type="datetimeFigureOut">
              <a:rPr lang="en-US" smtClean="0"/>
              <a:pPr/>
              <a:t>8/11/2011</a:t>
            </a:fld>
            <a:endParaRPr lang="en-US" dirty="0"/>
          </a:p>
        </p:txBody>
      </p:sp>
      <p:sp>
        <p:nvSpPr>
          <p:cNvPr id="4" name="図形 3"/>
          <p:cNvSpPr>
            <a:spLocks noGrp="1"/>
          </p:cNvSpPr>
          <p:nvPr>
            <p:ph type="ftr" sz="quarter" idx="11"/>
          </p:nvPr>
        </p:nvSpPr>
        <p:spPr/>
        <p:txBody>
          <a:bodyPr/>
          <a:lstStyle/>
          <a:p>
            <a:endParaRPr lang="en-US" dirty="0"/>
          </a:p>
        </p:txBody>
      </p:sp>
      <p:sp>
        <p:nvSpPr>
          <p:cNvPr id="5" name="図形 4"/>
          <p:cNvSpPr>
            <a:spLocks noGrp="1"/>
          </p:cNvSpPr>
          <p:nvPr>
            <p:ph type="sldNum" sz="quarter" idx="12"/>
          </p:nvPr>
        </p:nvSpPr>
        <p:spPr/>
        <p:txBody>
          <a:bodyPr/>
          <a:lstStyle/>
          <a:p>
            <a:fld id="{35100B4B-F5D2-44DD-9A19-A980681504E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A009892A-0574-4753-B3B5-882803074C2D}" type="datetimeFigureOut">
              <a:rPr lang="en-US" smtClean="0"/>
              <a:pPr/>
              <a:t>8/11/2011</a:t>
            </a:fld>
            <a:endParaRPr lang="en-US" dirty="0"/>
          </a:p>
        </p:txBody>
      </p:sp>
      <p:sp>
        <p:nvSpPr>
          <p:cNvPr id="3" name="図形 2"/>
          <p:cNvSpPr>
            <a:spLocks noGrp="1"/>
          </p:cNvSpPr>
          <p:nvPr>
            <p:ph type="ftr" sz="quarter" idx="11"/>
          </p:nvPr>
        </p:nvSpPr>
        <p:spPr/>
        <p:txBody>
          <a:bodyPr/>
          <a:lstStyle/>
          <a:p>
            <a:endParaRPr lang="en-US" dirty="0"/>
          </a:p>
        </p:txBody>
      </p:sp>
      <p:sp>
        <p:nvSpPr>
          <p:cNvPr id="4" name="図形 3"/>
          <p:cNvSpPr>
            <a:spLocks noGrp="1"/>
          </p:cNvSpPr>
          <p:nvPr>
            <p:ph type="sldNum" sz="quarter" idx="12"/>
          </p:nvPr>
        </p:nvSpPr>
        <p:spPr/>
        <p:txBody>
          <a:bodyPr/>
          <a:lstStyle/>
          <a:p>
            <a:fld id="{35100B4B-F5D2-44DD-9A19-A980681504E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fld id="{A009892A-0574-4753-B3B5-882803074C2D}" type="datetimeFigureOut">
              <a:rPr lang="en-US" smtClean="0"/>
              <a:pPr/>
              <a:t>8/11/2011</a:t>
            </a:fld>
            <a:endParaRPr lang="en-US" dirty="0"/>
          </a:p>
        </p:txBody>
      </p:sp>
      <p:sp>
        <p:nvSpPr>
          <p:cNvPr id="6" name="図形 5"/>
          <p:cNvSpPr>
            <a:spLocks noGrp="1"/>
          </p:cNvSpPr>
          <p:nvPr>
            <p:ph type="ftr" sz="quarter" idx="11"/>
          </p:nvPr>
        </p:nvSpPr>
        <p:spPr>
          <a:xfrm>
            <a:off x="6048000" y="6494400"/>
            <a:ext cx="2394000" cy="365125"/>
          </a:xfrm>
        </p:spPr>
        <p:txBody>
          <a:bodyPr/>
          <a:lstStyle/>
          <a:p>
            <a:endParaRPr lang="en-US" dirty="0"/>
          </a:p>
        </p:txBody>
      </p:sp>
      <p:sp>
        <p:nvSpPr>
          <p:cNvPr id="7" name="図形 6"/>
          <p:cNvSpPr>
            <a:spLocks noGrp="1"/>
          </p:cNvSpPr>
          <p:nvPr>
            <p:ph type="sldNum" sz="quarter" idx="12"/>
          </p:nvPr>
        </p:nvSpPr>
        <p:spPr>
          <a:xfrm>
            <a:off x="8499600" y="6494400"/>
            <a:ext cx="644400" cy="365125"/>
          </a:xfrm>
        </p:spPr>
        <p:txBody>
          <a:bodyPr/>
          <a:lstStyle/>
          <a:p>
            <a:fld id="{35100B4B-F5D2-44DD-9A19-A980681504E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A009892A-0574-4753-B3B5-882803074C2D}" type="datetimeFigureOut">
              <a:rPr lang="en-US" smtClean="0"/>
              <a:pPr/>
              <a:t>8/11/2011</a:t>
            </a:fld>
            <a:endParaRPr lang="en-US" dirty="0"/>
          </a:p>
        </p:txBody>
      </p:sp>
      <p:sp>
        <p:nvSpPr>
          <p:cNvPr id="10" name="図形 9"/>
          <p:cNvSpPr>
            <a:spLocks noGrp="1"/>
          </p:cNvSpPr>
          <p:nvPr>
            <p:ph type="ftr" sz="quarter" idx="11"/>
          </p:nvPr>
        </p:nvSpPr>
        <p:spPr>
          <a:xfrm>
            <a:off x="6048000" y="6494400"/>
            <a:ext cx="2394000" cy="365125"/>
          </a:xfrm>
        </p:spPr>
        <p:txBody>
          <a:bodyPr/>
          <a:lstStyle/>
          <a:p>
            <a:endParaRPr lang="en-US" dirty="0"/>
          </a:p>
        </p:txBody>
      </p:sp>
      <p:sp>
        <p:nvSpPr>
          <p:cNvPr id="11" name="図形 10"/>
          <p:cNvSpPr>
            <a:spLocks noGrp="1"/>
          </p:cNvSpPr>
          <p:nvPr>
            <p:ph type="sldNum" sz="quarter" idx="12"/>
          </p:nvPr>
        </p:nvSpPr>
        <p:spPr>
          <a:xfrm>
            <a:off x="8499600" y="6494400"/>
            <a:ext cx="644400" cy="365125"/>
          </a:xfrm>
        </p:spPr>
        <p:txBody>
          <a:bodyPr/>
          <a:lstStyle/>
          <a:p>
            <a:fld id="{35100B4B-F5D2-44DD-9A19-A980681504E0}" type="slidenum">
              <a:rPr lang="en-US" smtClean="0"/>
              <a:pPr/>
              <a:t>‹#›</a:t>
            </a:fld>
            <a:endParaRPr lang="en-US" dirty="0"/>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dirty="0"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A009892A-0574-4753-B3B5-882803074C2D}" type="datetimeFigureOut">
              <a:rPr lang="en-US" smtClean="0"/>
              <a:pPr/>
              <a:t>8/11/2011</a:t>
            </a:fld>
            <a:endParaRPr lang="en-US" dirty="0"/>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dirty="0"/>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35100B4B-F5D2-44DD-9A19-A980681504E0}" type="slidenum">
              <a:rPr lang="en-US" smtClean="0"/>
              <a:pPr/>
              <a:t>‹#›</a:t>
            </a:fld>
            <a:endParaRPr lang="en-US" dirty="0"/>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facebook.com/pages/Center-Of-Excellence-for-Information-Computing-Technology/10250739317143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analytics/reporting/?reset=1&amp;id=20444321&amp;pdr=20110620-201107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eforict.org/wp-admin/index.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vimeo.com/" TargetMode="External"/><Relationship Id="rId4" Type="http://schemas.openxmlformats.org/officeDocument/2006/relationships/hyperlink" Target="http://www.istockphot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eforict.org/wp-admin/index.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stockphoto.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imeo.com/coeforic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witter.com/coeforic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905000"/>
            <a:ext cx="7772400" cy="1779579"/>
          </a:xfrm>
        </p:spPr>
        <p:txBody>
          <a:bodyPr>
            <a:normAutofit fontScale="90000"/>
          </a:bodyPr>
          <a:lstStyle/>
          <a:p>
            <a:r>
              <a:rPr lang="en-US" b="1" dirty="0" smtClean="0"/>
              <a:t>Center of Excellence’s Websites:</a:t>
            </a:r>
            <a:br>
              <a:rPr lang="en-US" b="1" dirty="0" smtClean="0"/>
            </a:br>
            <a:r>
              <a:rPr lang="en-US" b="1" dirty="0" smtClean="0"/>
              <a:t>Your best friend</a:t>
            </a:r>
            <a:endParaRPr lang="en-US" b="1" dirty="0"/>
          </a:p>
        </p:txBody>
      </p:sp>
      <p:sp>
        <p:nvSpPr>
          <p:cNvPr id="3" name="Subtitle 2"/>
          <p:cNvSpPr>
            <a:spLocks noGrp="1"/>
          </p:cNvSpPr>
          <p:nvPr>
            <p:ph type="subTitle" idx="1"/>
          </p:nvPr>
        </p:nvSpPr>
        <p:spPr/>
        <p:txBody>
          <a:bodyPr>
            <a:normAutofit fontScale="85000" lnSpcReduction="10000"/>
          </a:bodyPr>
          <a:lstStyle/>
          <a:p>
            <a:r>
              <a:rPr lang="en-US" b="1" i="1" dirty="0" smtClean="0">
                <a:solidFill>
                  <a:schemeClr val="accent2">
                    <a:lumMod val="75000"/>
                  </a:schemeClr>
                </a:solidFill>
              </a:rPr>
              <a:t>How to make the most of your website: It’s one of your best marketing, branding, awareness tools</a:t>
            </a:r>
            <a:endParaRPr lang="en-US" b="1" i="1"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(or, Facespace)</a:t>
            </a:r>
            <a:endParaRPr lang="en-US" dirty="0"/>
          </a:p>
        </p:txBody>
      </p:sp>
      <p:pic>
        <p:nvPicPr>
          <p:cNvPr id="1026" name="Picture 2">
            <a:hlinkClick r:id="rId2"/>
          </p:cNvPr>
          <p:cNvPicPr>
            <a:picLocks noGrp="1" noChangeAspect="1" noChangeArrowheads="1"/>
          </p:cNvPicPr>
          <p:nvPr>
            <p:ph idx="1"/>
          </p:nvPr>
        </p:nvPicPr>
        <p:blipFill>
          <a:blip r:embed="rId3" cstate="print"/>
          <a:srcRect/>
          <a:stretch>
            <a:fillRect/>
          </a:stretch>
        </p:blipFill>
        <p:spPr bwMode="auto">
          <a:xfrm>
            <a:off x="1996209" y="1857375"/>
            <a:ext cx="5189682"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Fan Page</a:t>
            </a:r>
            <a:endParaRPr lang="en-US" dirty="0"/>
          </a:p>
        </p:txBody>
      </p:sp>
      <p:sp>
        <p:nvSpPr>
          <p:cNvPr id="3" name="Content Placeholder 2"/>
          <p:cNvSpPr>
            <a:spLocks noGrp="1"/>
          </p:cNvSpPr>
          <p:nvPr>
            <p:ph idx="1"/>
          </p:nvPr>
        </p:nvSpPr>
        <p:spPr/>
        <p:txBody>
          <a:bodyPr>
            <a:normAutofit lnSpcReduction="10000"/>
          </a:bodyPr>
          <a:lstStyle/>
          <a:p>
            <a:r>
              <a:rPr lang="en-US" sz="2000" dirty="0" smtClean="0">
                <a:latin typeface="Calibri" pitchFamily="34" charset="0"/>
              </a:rPr>
              <a:t>This is an outward facing layer, which differentiates between the personal nature of Facebook, and the professional image you want to create for your Facebook acct.  (Let me know if you want the instructions and I’ll email them to you).</a:t>
            </a:r>
          </a:p>
          <a:p>
            <a:r>
              <a:rPr lang="en-US" sz="2000" dirty="0" smtClean="0">
                <a:latin typeface="Calibri" pitchFamily="34" charset="0"/>
              </a:rPr>
              <a:t>You can directly link to your tweets and use LinkedIn to promote your Center.</a:t>
            </a:r>
          </a:p>
          <a:p>
            <a:r>
              <a:rPr lang="en-US" sz="2000" dirty="0" smtClean="0">
                <a:latin typeface="Calibri" pitchFamily="34" charset="0"/>
              </a:rPr>
              <a:t>Any way you can move traffic from Facebook and Twitter and YouTube to your website where you can drive traffic, is a great brand builder and people who are searching for a specific topic might stumble upon your website.  And, then they will return if you keep content fresh and current.</a:t>
            </a:r>
          </a:p>
          <a:p>
            <a:r>
              <a:rPr lang="en-US" sz="2000" dirty="0" smtClean="0">
                <a:latin typeface="Calibri" pitchFamily="34" charset="0"/>
              </a:rPr>
              <a:t>Again, this requires a level of dedication, but as you keep at it, it really doesn’t take that much time, and the rewards are significant in terms of creating awareness and subsequently informing your visitors – especially when you don’t have a product, service, event, etc. to promote and naturally increase your traffic.</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Google Analytics</a:t>
            </a:r>
            <a:endParaRPr lang="en-US" dirty="0"/>
          </a:p>
        </p:txBody>
      </p:sp>
      <p:pic>
        <p:nvPicPr>
          <p:cNvPr id="2050" name="Picture 2">
            <a:hlinkClick r:id="rId2"/>
          </p:cNvPr>
          <p:cNvPicPr>
            <a:picLocks noGrp="1" noChangeAspect="1" noChangeArrowheads="1"/>
          </p:cNvPicPr>
          <p:nvPr>
            <p:ph idx="1"/>
          </p:nvPr>
        </p:nvPicPr>
        <p:blipFill>
          <a:blip r:embed="rId3" cstate="print"/>
          <a:srcRect/>
          <a:stretch>
            <a:fillRect/>
          </a:stretch>
        </p:blipFill>
        <p:spPr bwMode="auto">
          <a:xfrm>
            <a:off x="466725" y="1887715"/>
            <a:ext cx="8248650" cy="43684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An overview of the CoE for ICT website</a:t>
            </a:r>
          </a:p>
          <a:p>
            <a:r>
              <a:rPr lang="en-US" dirty="0" smtClean="0"/>
              <a:t>Effective tools &amp; techniques for strengthening your website</a:t>
            </a:r>
          </a:p>
          <a:p>
            <a:r>
              <a:rPr lang="en-US" dirty="0" smtClean="0"/>
              <a:t>Social Media (Facebook, twitter, etc.)</a:t>
            </a:r>
          </a:p>
          <a:p>
            <a:r>
              <a:rPr lang="en-US" dirty="0" smtClean="0"/>
              <a:t>How the Coe for ICT uses its website(Google analytics, evaluative data, blog, etc.)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 of the coeforict.org</a:t>
            </a:r>
            <a:endParaRPr lang="en-US" dirty="0"/>
          </a:p>
        </p:txBody>
      </p:sp>
      <p:sp>
        <p:nvSpPr>
          <p:cNvPr id="3" name="Content Placeholder 2"/>
          <p:cNvSpPr>
            <a:spLocks noGrp="1"/>
          </p:cNvSpPr>
          <p:nvPr>
            <p:ph idx="1"/>
          </p:nvPr>
        </p:nvSpPr>
        <p:spPr/>
        <p:txBody>
          <a:bodyPr/>
          <a:lstStyle/>
          <a:p>
            <a:r>
              <a:rPr lang="en-US" dirty="0" smtClean="0"/>
              <a:t>Word Press (</a:t>
            </a:r>
            <a:r>
              <a:rPr lang="en-US" dirty="0" smtClean="0">
                <a:hlinkClick r:id="rId3"/>
              </a:rPr>
              <a:t>http://www.coeforict.org/wp-admin/index.php</a:t>
            </a:r>
            <a:r>
              <a:rPr lang="en-US" dirty="0" smtClean="0"/>
              <a:t>)</a:t>
            </a:r>
          </a:p>
          <a:p>
            <a:r>
              <a:rPr lang="en-US" dirty="0" smtClean="0"/>
              <a:t>Google Analytics</a:t>
            </a:r>
          </a:p>
          <a:p>
            <a:r>
              <a:rPr lang="en-US" dirty="0" smtClean="0"/>
              <a:t>Istock Photo (</a:t>
            </a:r>
            <a:r>
              <a:rPr lang="en-US" dirty="0" smtClean="0">
                <a:hlinkClick r:id="rId4"/>
              </a:rPr>
              <a:t>http://www.istockphoto.com/</a:t>
            </a:r>
            <a:r>
              <a:rPr lang="en-US" dirty="0" smtClean="0"/>
              <a:t>)</a:t>
            </a:r>
          </a:p>
          <a:p>
            <a:r>
              <a:rPr lang="en-US" dirty="0" smtClean="0"/>
              <a:t>Vimeo (</a:t>
            </a:r>
            <a:r>
              <a:rPr lang="en-US" dirty="0" smtClean="0">
                <a:hlinkClick r:id="rId5"/>
              </a:rPr>
              <a:t>http://vimeo.com/</a:t>
            </a:r>
            <a:r>
              <a:rPr lang="en-US" dirty="0" smtClean="0"/>
              <a: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Dashboard</a:t>
            </a:r>
            <a:endParaRPr lang="en-US" dirty="0"/>
          </a:p>
        </p:txBody>
      </p:sp>
      <p:pic>
        <p:nvPicPr>
          <p:cNvPr id="1026" name="Picture 2">
            <a:hlinkClick r:id="rId2"/>
          </p:cNvPr>
          <p:cNvPicPr>
            <a:picLocks noGrp="1" noChangeAspect="1" noChangeArrowheads="1"/>
          </p:cNvPicPr>
          <p:nvPr>
            <p:ph idx="1"/>
          </p:nvPr>
        </p:nvPicPr>
        <p:blipFill>
          <a:blip r:embed="rId3" cstate="print"/>
          <a:srcRect/>
          <a:stretch>
            <a:fillRect/>
          </a:stretch>
        </p:blipFill>
        <p:spPr bwMode="auto">
          <a:xfrm>
            <a:off x="1752600" y="1143000"/>
            <a:ext cx="5713970" cy="4429125"/>
          </a:xfrm>
          <a:prstGeom prst="rect">
            <a:avLst/>
          </a:prstGeom>
          <a:noFill/>
          <a:ln w="9525">
            <a:noFill/>
            <a:miter lim="800000"/>
            <a:headEnd/>
            <a:tailEnd/>
          </a:ln>
        </p:spPr>
      </p:pic>
      <p:sp>
        <p:nvSpPr>
          <p:cNvPr id="5" name="Rectangle 4"/>
          <p:cNvSpPr/>
          <p:nvPr/>
        </p:nvSpPr>
        <p:spPr>
          <a:xfrm>
            <a:off x="1752600" y="5791200"/>
            <a:ext cx="5659434" cy="646331"/>
          </a:xfrm>
          <a:prstGeom prst="rect">
            <a:avLst/>
          </a:prstGeom>
        </p:spPr>
        <p:txBody>
          <a:bodyPr wrap="none">
            <a:spAutoFit/>
          </a:bodyPr>
          <a:lstStyle/>
          <a:p>
            <a:r>
              <a:rPr lang="en-US" dirty="0" smtClean="0"/>
              <a:t>I’ll be taking you through a hopefully a quick post, and a </a:t>
            </a:r>
          </a:p>
          <a:p>
            <a:r>
              <a:rPr lang="en-US" dirty="0" smtClean="0"/>
              <a:t>look at Google Analytics.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Istock Photo</a:t>
            </a:r>
            <a:endParaRPr lang="en-US" dirty="0"/>
          </a:p>
        </p:txBody>
      </p:sp>
      <p:pic>
        <p:nvPicPr>
          <p:cNvPr id="2050" name="Picture 2">
            <a:hlinkClick r:id="rId2"/>
          </p:cNvPr>
          <p:cNvPicPr>
            <a:picLocks noGrp="1" noChangeAspect="1" noChangeArrowheads="1"/>
          </p:cNvPicPr>
          <p:nvPr>
            <p:ph idx="1"/>
          </p:nvPr>
        </p:nvPicPr>
        <p:blipFill>
          <a:blip r:embed="rId3" cstate="print"/>
          <a:srcRect/>
          <a:stretch>
            <a:fillRect/>
          </a:stretch>
        </p:blipFill>
        <p:spPr bwMode="auto">
          <a:xfrm>
            <a:off x="1852306" y="1857375"/>
            <a:ext cx="5477487"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Vimeo</a:t>
            </a:r>
            <a:endParaRPr lang="en-US" dirty="0"/>
          </a:p>
        </p:txBody>
      </p:sp>
      <p:pic>
        <p:nvPicPr>
          <p:cNvPr id="3074" name="Picture 2">
            <a:hlinkClick r:id="rId2"/>
          </p:cNvPr>
          <p:cNvPicPr>
            <a:picLocks noGrp="1" noChangeAspect="1" noChangeArrowheads="1"/>
          </p:cNvPicPr>
          <p:nvPr>
            <p:ph idx="1"/>
          </p:nvPr>
        </p:nvPicPr>
        <p:blipFill>
          <a:blip r:embed="rId3" cstate="print"/>
          <a:srcRect/>
          <a:stretch>
            <a:fillRect/>
          </a:stretch>
        </p:blipFill>
        <p:spPr bwMode="auto">
          <a:xfrm>
            <a:off x="1700792" y="1857375"/>
            <a:ext cx="5780516" cy="44291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881082"/>
          </a:xfrm>
        </p:spPr>
        <p:txBody>
          <a:bodyPr>
            <a:normAutofit/>
          </a:bodyPr>
          <a:lstStyle/>
          <a:p>
            <a:r>
              <a:rPr lang="en-US" sz="3600" dirty="0" smtClean="0"/>
              <a:t>Effective Tools (Do &amp; Don’t)</a:t>
            </a:r>
            <a:endParaRPr lang="en-US" sz="3600" dirty="0"/>
          </a:p>
        </p:txBody>
      </p:sp>
      <p:sp>
        <p:nvSpPr>
          <p:cNvPr id="3" name="Content Placeholder 2"/>
          <p:cNvSpPr>
            <a:spLocks noGrp="1"/>
          </p:cNvSpPr>
          <p:nvPr>
            <p:ph sz="half" idx="1"/>
          </p:nvPr>
        </p:nvSpPr>
        <p:spPr>
          <a:xfrm>
            <a:off x="457200" y="1785926"/>
            <a:ext cx="4038600" cy="4462474"/>
          </a:xfrm>
        </p:spPr>
        <p:txBody>
          <a:bodyPr>
            <a:normAutofit fontScale="47500" lnSpcReduction="20000"/>
          </a:bodyPr>
          <a:lstStyle/>
          <a:p>
            <a:pPr lvl="0"/>
            <a:r>
              <a:rPr lang="en-US" sz="2000" dirty="0" smtClean="0"/>
              <a:t>If you use a calendar think about how often you can check your website for updates.  If it’s not once a week consider removing the calendar. If you are diligent, then it works.</a:t>
            </a:r>
          </a:p>
          <a:p>
            <a:pPr lvl="0"/>
            <a:r>
              <a:rPr lang="en-US" sz="2000" dirty="0" smtClean="0"/>
              <a:t>Do date stamp updates if you feature them.  It’s difficult for a visitor to assess news, if there is no date stamp.  Or, archive featured Center news by month/year.</a:t>
            </a:r>
          </a:p>
          <a:p>
            <a:pPr lvl="0"/>
            <a:r>
              <a:rPr lang="en-US" sz="2000" dirty="0" smtClean="0"/>
              <a:t>Do make a practice of publishing evaluative and ROI data on your website.</a:t>
            </a:r>
          </a:p>
          <a:p>
            <a:pPr lvl="0"/>
            <a:r>
              <a:rPr lang="en-US" sz="2000" dirty="0" smtClean="0"/>
              <a:t>Do remember that video (unless it’s of a whole event) that’s informative should be between three and five minutes.  </a:t>
            </a:r>
          </a:p>
          <a:p>
            <a:pPr lvl="0"/>
            <a:r>
              <a:rPr lang="en-US" sz="2000" dirty="0" smtClean="0"/>
              <a:t>Do check your website in more than one browser, i.e. it might look great in Explorer, but content might not be apparent  or aligned correctly in Chrome. </a:t>
            </a:r>
          </a:p>
          <a:p>
            <a:pPr lvl="0"/>
            <a:r>
              <a:rPr lang="en-US" sz="2000" dirty="0" smtClean="0"/>
              <a:t>Do use photos and/or graphic images  to attach to new posts, entries, etc.  It enriches the UI experience.</a:t>
            </a:r>
          </a:p>
          <a:p>
            <a:pPr lvl="0"/>
            <a:r>
              <a:rPr lang="en-US" sz="2000" dirty="0" smtClean="0"/>
              <a:t>Consider tweeting and having a Facebook account.  The more you can generate traffic to your site, then better you can build your brand and create awareness about what your Center does for the CTC system. </a:t>
            </a:r>
          </a:p>
          <a:p>
            <a:pPr lvl="0"/>
            <a:r>
              <a:rPr lang="en-US" sz="2000" dirty="0" smtClean="0"/>
              <a:t>Do use a survey and send out a series of questions about your website to your faculty.  The best kind of feedback is honest feedback.  And, it will help you improve your website.  And, faculty will be pleased that you value their opinion.</a:t>
            </a:r>
          </a:p>
          <a:p>
            <a:pPr lvl="0"/>
            <a:r>
              <a:rPr lang="en-US" sz="2000" dirty="0" smtClean="0"/>
              <a:t>If you haven’t already, do consider Google Analytics.  It’s a great way to track who is visiting your site, and a reminder if the visitor number drops, you need to add some new and informative content.</a:t>
            </a:r>
          </a:p>
          <a:p>
            <a:pPr lvl="0"/>
            <a:r>
              <a:rPr lang="en-US" sz="2000" dirty="0" smtClean="0"/>
              <a:t>Finally, pay attention to tagging your blog posts as it also drives traffic to your Center website.</a:t>
            </a:r>
          </a:p>
          <a:p>
            <a:endParaRPr lang="en-US" sz="1400" dirty="0" smtClean="0"/>
          </a:p>
        </p:txBody>
      </p:sp>
      <p:sp>
        <p:nvSpPr>
          <p:cNvPr id="4" name="Content Placeholder 3"/>
          <p:cNvSpPr>
            <a:spLocks noGrp="1"/>
          </p:cNvSpPr>
          <p:nvPr>
            <p:ph sz="half" idx="2"/>
          </p:nvPr>
        </p:nvSpPr>
        <p:spPr>
          <a:xfrm>
            <a:off x="4648200" y="1785926"/>
            <a:ext cx="4038600" cy="4462474"/>
          </a:xfrm>
        </p:spPr>
        <p:txBody>
          <a:bodyPr>
            <a:normAutofit fontScale="47500" lnSpcReduction="20000"/>
          </a:bodyPr>
          <a:lstStyle/>
          <a:p>
            <a:r>
              <a:rPr lang="en-US" sz="2000" dirty="0" smtClean="0"/>
              <a:t>You should add new content at least once a week.  Or, update content and then “announce it” on your home page.  It keeps visitors coming back because you are giving them a reason to come back.</a:t>
            </a:r>
          </a:p>
          <a:p>
            <a:r>
              <a:rPr lang="en-US" sz="2000" dirty="0" smtClean="0"/>
              <a:t>Video, photos, news relevant to your industry sector that you can find by searching Google.  If your main page is the same as when you first launched your site, w/no new content, update it posthaste!</a:t>
            </a:r>
          </a:p>
          <a:p>
            <a:r>
              <a:rPr lang="en-US" sz="2000" dirty="0" smtClean="0"/>
              <a:t>Have an area to either archive past events, or remove them once they have been completed.  Same goes for publications.  No one likes to click on a PDF document that doesn’t have a date stamp on it to find out the information is two to three years old. </a:t>
            </a:r>
          </a:p>
          <a:p>
            <a:r>
              <a:rPr lang="en-US" sz="2000" dirty="0" smtClean="0"/>
              <a:t>If you blog, you need to have a minimum of two new entries each month.  Otherwise, consider retiring it.</a:t>
            </a:r>
          </a:p>
          <a:p>
            <a:r>
              <a:rPr lang="en-US" sz="2000" dirty="0" smtClean="0"/>
              <a:t>If you have a resource “library” keep the documents/resources relevant and current.</a:t>
            </a:r>
          </a:p>
          <a:p>
            <a:r>
              <a:rPr lang="en-US" sz="2000" dirty="0" smtClean="0"/>
              <a:t>Think of the space on your page.  If there is too much text and/or information, the user will lose interest.  Keep a lot of white space around text (less is more).</a:t>
            </a:r>
          </a:p>
          <a:p>
            <a:r>
              <a:rPr lang="en-US" sz="2000" dirty="0" smtClean="0"/>
              <a:t>Don’t put the date of an event on your main page if you can’t change the date, or remove the event.</a:t>
            </a:r>
          </a:p>
          <a:p>
            <a:r>
              <a:rPr lang="en-US" sz="2000" dirty="0" smtClean="0"/>
              <a:t>Don’t have an area for newsletters and there are no newsletters.  Instead, tweet and have a feed onto your website.</a:t>
            </a:r>
          </a:p>
          <a:p>
            <a:endParaRPr lang="en-US" sz="15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4098" name="Picture 2">
            <a:hlinkClick r:id="rId2"/>
          </p:cNvPr>
          <p:cNvPicPr>
            <a:picLocks noGrp="1" noChangeAspect="1" noChangeArrowheads="1"/>
          </p:cNvPicPr>
          <p:nvPr>
            <p:ph idx="1"/>
          </p:nvPr>
        </p:nvPicPr>
        <p:blipFill>
          <a:blip r:embed="rId3" cstate="print"/>
          <a:srcRect/>
          <a:stretch>
            <a:fillRect/>
          </a:stretch>
        </p:blipFill>
        <p:spPr bwMode="auto">
          <a:xfrm>
            <a:off x="762000" y="1905000"/>
            <a:ext cx="7674429" cy="3886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Tweeting</a:t>
            </a:r>
            <a:endParaRPr lang="en-US" dirty="0"/>
          </a:p>
        </p:txBody>
      </p:sp>
      <p:sp>
        <p:nvSpPr>
          <p:cNvPr id="3" name="Content Placeholder 2"/>
          <p:cNvSpPr>
            <a:spLocks noGrp="1"/>
          </p:cNvSpPr>
          <p:nvPr>
            <p:ph idx="1"/>
          </p:nvPr>
        </p:nvSpPr>
        <p:spPr/>
        <p:txBody>
          <a:bodyPr>
            <a:normAutofit/>
          </a:bodyPr>
          <a:lstStyle/>
          <a:p>
            <a:r>
              <a:rPr lang="en-US" sz="1400" dirty="0" smtClean="0">
                <a:latin typeface="Calibri" pitchFamily="34" charset="0"/>
              </a:rPr>
              <a:t>Tweeting requires consistency.</a:t>
            </a:r>
          </a:p>
          <a:p>
            <a:r>
              <a:rPr lang="en-US" sz="1400" dirty="0" smtClean="0">
                <a:latin typeface="Calibri" pitchFamily="34" charset="0"/>
              </a:rPr>
              <a:t>If you decide to tweet, you need to tweet at least twice a day.</a:t>
            </a:r>
          </a:p>
          <a:p>
            <a:r>
              <a:rPr lang="en-US" sz="1400" dirty="0" smtClean="0">
                <a:latin typeface="Calibri" pitchFamily="34" charset="0"/>
              </a:rPr>
              <a:t>Make it interesting, vary your topics, welcome followers with a personal tweet, look at what interests them, and tweet about it.</a:t>
            </a:r>
          </a:p>
          <a:p>
            <a:r>
              <a:rPr lang="en-US" sz="1400" dirty="0" smtClean="0">
                <a:latin typeface="Calibri" pitchFamily="34" charset="0"/>
              </a:rPr>
              <a:t>Don’t take it personally if a follower stops following your Center’s tweet.</a:t>
            </a:r>
          </a:p>
          <a:p>
            <a:r>
              <a:rPr lang="en-US" sz="1400" dirty="0" smtClean="0">
                <a:latin typeface="Calibri" pitchFamily="34" charset="0"/>
              </a:rPr>
              <a:t>Google “tips on tweeting” for an overview. </a:t>
            </a:r>
          </a:p>
          <a:p>
            <a:r>
              <a:rPr lang="en-US" sz="1400" dirty="0" smtClean="0">
                <a:latin typeface="Calibri" pitchFamily="34" charset="0"/>
              </a:rPr>
              <a:t>An idea might be to ask your industry board or faculty for suggested tweets if you run out of ideas.</a:t>
            </a:r>
          </a:p>
          <a:p>
            <a:r>
              <a:rPr lang="en-US" sz="1400" dirty="0" smtClean="0">
                <a:latin typeface="Calibri" pitchFamily="34" charset="0"/>
              </a:rPr>
              <a:t>Tweet about conferences (Google “tips on tweeting at a conference”.)</a:t>
            </a:r>
          </a:p>
          <a:p>
            <a:r>
              <a:rPr lang="en-US" sz="1400" dirty="0" smtClean="0">
                <a:latin typeface="Calibri" pitchFamily="34" charset="0"/>
              </a:rPr>
              <a:t>Learn the acronyms you can use in tweeting. For example, u=you, 2=to, BTW=by the way.  Use acronyms to stay within the 140 character limit.  </a:t>
            </a:r>
          </a:p>
          <a:p>
            <a:r>
              <a:rPr lang="en-US" sz="1400" dirty="0" smtClean="0">
                <a:latin typeface="Calibri" pitchFamily="34" charset="0"/>
              </a:rPr>
              <a:t>Realize that unfortunately, punctuation is still important, but there are ways to really edit your 140 characters, w/o compromising the message or the perceived level of your intelligence.</a:t>
            </a:r>
          </a:p>
          <a:p>
            <a:r>
              <a:rPr lang="en-US" sz="1400" dirty="0" smtClean="0">
                <a:latin typeface="Calibri" pitchFamily="34" charset="0"/>
              </a:rPr>
              <a:t>Use tinyurl to shorten a URL.</a:t>
            </a:r>
          </a:p>
          <a:p>
            <a:r>
              <a:rPr lang="en-US" sz="1400" dirty="0" smtClean="0">
                <a:latin typeface="Calibri" pitchFamily="34" charset="0"/>
              </a:rPr>
              <a:t>Use tweet pics to load photos/images. First upload the photo then tweet.  If you tweet and then upload the photo, your tweet disappears and you have to RT (or, retweet).</a:t>
            </a:r>
          </a:p>
          <a:p>
            <a:r>
              <a:rPr lang="en-US" sz="1400" dirty="0" smtClean="0">
                <a:latin typeface="Calibri" pitchFamily="34" charset="0"/>
              </a:rPr>
              <a:t>If at first you don’t succeed, tweet, tweet again!</a:t>
            </a:r>
          </a:p>
          <a:p>
            <a:endParaRPr lang="en-US" sz="1400" dirty="0" smtClean="0">
              <a:latin typeface="Calibri" pitchFamily="34" charset="0"/>
            </a:endParaRPr>
          </a:p>
          <a:p>
            <a:endParaRPr lang="en-US" sz="1400" dirty="0" smtClean="0">
              <a:latin typeface="Calibri" pitchFamily="34" charset="0"/>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617</TotalTime>
  <Words>1100</Words>
  <Application>Microsoft Office PowerPoint</Application>
  <PresentationFormat>On-screen Show (4:3)</PresentationFormat>
  <Paragraphs>59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Brooklet</vt:lpstr>
      <vt:lpstr>Center of Excellence’s Websites: Your best friend</vt:lpstr>
      <vt:lpstr>Topics</vt:lpstr>
      <vt:lpstr>An overview of the coeforict.org</vt:lpstr>
      <vt:lpstr>Dashboard</vt:lpstr>
      <vt:lpstr>Istock Photo</vt:lpstr>
      <vt:lpstr>Vimeo</vt:lpstr>
      <vt:lpstr>Effective Tools (Do &amp; Don’t)</vt:lpstr>
      <vt:lpstr>Social Media</vt:lpstr>
      <vt:lpstr>Tweeting</vt:lpstr>
      <vt:lpstr>Facebook (or, Facespace)</vt:lpstr>
      <vt:lpstr>Facebook Fan Page</vt:lpstr>
      <vt:lpstr>Finally, Google Analytics</vt:lpstr>
    </vt:vector>
  </TitlesOfParts>
  <Company>Bellevue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of Excellence’s Website: Your best friend</dc:title>
  <dc:creator>bccuser</dc:creator>
  <cp:lastModifiedBy>bccuser</cp:lastModifiedBy>
  <cp:revision>66</cp:revision>
  <dcterms:created xsi:type="dcterms:W3CDTF">2011-07-20T18:17:27Z</dcterms:created>
  <dcterms:modified xsi:type="dcterms:W3CDTF">2011-08-11T17:12:43Z</dcterms:modified>
</cp:coreProperties>
</file>