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9" d="100"/>
          <a:sy n="79"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EBDA53-1C81-4772-BC6D-0A79036AB40A}"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BDA53-1C81-4772-BC6D-0A79036AB40A}"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BDA53-1C81-4772-BC6D-0A79036AB40A}"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BDA53-1C81-4772-BC6D-0A79036AB40A}"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BDA53-1C81-4772-BC6D-0A79036AB40A}"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BDA53-1C81-4772-BC6D-0A79036AB40A}" type="datetimeFigureOut">
              <a:rPr lang="en-US" smtClean="0"/>
              <a:pPr/>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EBDA53-1C81-4772-BC6D-0A79036AB40A}" type="datetimeFigureOut">
              <a:rPr lang="en-US" smtClean="0"/>
              <a:pPr/>
              <a:t>8/6/2012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BDA53-1C81-4772-BC6D-0A79036AB40A}" type="datetimeFigureOut">
              <a:rPr lang="en-US" smtClean="0"/>
              <a:pPr/>
              <a:t>8/6/2012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BDA53-1C81-4772-BC6D-0A79036AB40A}" type="datetimeFigureOut">
              <a:rPr lang="en-US" smtClean="0"/>
              <a:pPr/>
              <a:t>8/6/2012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BDA53-1C81-4772-BC6D-0A79036AB40A}" type="datetimeFigureOut">
              <a:rPr lang="en-US" smtClean="0"/>
              <a:pPr/>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BDA53-1C81-4772-BC6D-0A79036AB40A}" type="datetimeFigureOut">
              <a:rPr lang="en-US" smtClean="0"/>
              <a:pPr/>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9B9A8-EBAB-41E1-A665-8E51C5F2B8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BDA53-1C81-4772-BC6D-0A79036AB40A}" type="datetimeFigureOut">
              <a:rPr lang="en-US" smtClean="0"/>
              <a:pPr/>
              <a:t>8/6/2012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9B9A8-EBAB-41E1-A665-8E51C5F2B8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futurein.it/"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oeforict.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futurein.it/educator/" TargetMode="External"/><Relationship Id="rId2" Type="http://schemas.openxmlformats.org/officeDocument/2006/relationships/hyperlink" Target="http://futurein.it/parents-2/" TargetMode="External"/><Relationship Id="rId1" Type="http://schemas.openxmlformats.org/officeDocument/2006/relationships/slideLayout" Target="../slideLayouts/slideLayout2.xml"/><Relationship Id="rId4" Type="http://schemas.openxmlformats.org/officeDocument/2006/relationships/hyperlink" Target="http://futurein.it/counselor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whodouwant2b.com/quiz/" TargetMode="External"/><Relationship Id="rId2" Type="http://schemas.openxmlformats.org/officeDocument/2006/relationships/hyperlink" Target="http://www.coeforict.org/resources/programs-of-study-report-user-guide/programs-of-study-update-for-2011-201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futurein.it/"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400800" cy="1752600"/>
          </a:xfrm>
        </p:spPr>
        <p:txBody>
          <a:bodyPr>
            <a:normAutofit fontScale="55000" lnSpcReduction="20000"/>
          </a:bodyPr>
          <a:lstStyle/>
          <a:p>
            <a:pPr algn="l"/>
            <a:r>
              <a:rPr lang="en-US" b="1" dirty="0">
                <a:solidFill>
                  <a:schemeClr val="accent1"/>
                </a:solidFill>
                <a:hlinkClick r:id="rId2"/>
              </a:rPr>
              <a:t>Your Future in IT</a:t>
            </a:r>
            <a:r>
              <a:rPr lang="en-US" dirty="0">
                <a:solidFill>
                  <a:schemeClr val="accent1"/>
                </a:solidFill>
              </a:rPr>
              <a:t> is your all-in-one IT resource if you are a Washington State student.  It is designed to help you successfully navigate your information technology (IT) academic plan, create awareness, and provide fun and factual information, tips, and suggestions on how you can best prepare yourself for your career in IT.</a:t>
            </a:r>
          </a:p>
        </p:txBody>
      </p:sp>
      <p:pic>
        <p:nvPicPr>
          <p:cNvPr id="1026" name="Picture 2"/>
          <p:cNvPicPr>
            <a:picLocks noChangeAspect="1" noChangeArrowheads="1"/>
          </p:cNvPicPr>
          <p:nvPr/>
        </p:nvPicPr>
        <p:blipFill>
          <a:blip r:embed="rId3" cstate="print"/>
          <a:srcRect/>
          <a:stretch>
            <a:fillRect/>
          </a:stretch>
        </p:blipFill>
        <p:spPr bwMode="auto">
          <a:xfrm>
            <a:off x="1066800" y="609600"/>
            <a:ext cx="6910754" cy="1143000"/>
          </a:xfrm>
          <a:prstGeom prst="rect">
            <a:avLst/>
          </a:prstGeom>
          <a:noFill/>
          <a:ln w="9525">
            <a:noFill/>
            <a:miter lim="800000"/>
            <a:headEnd/>
            <a:tailEnd/>
          </a:ln>
        </p:spPr>
      </p:pic>
      <p:pic>
        <p:nvPicPr>
          <p:cNvPr id="6" name="Picture 5" descr="Koji Mobile Applications.jpg"/>
          <p:cNvPicPr>
            <a:picLocks noChangeAspect="1"/>
          </p:cNvPicPr>
          <p:nvPr/>
        </p:nvPicPr>
        <p:blipFill>
          <a:blip r:embed="rId4" cstate="print"/>
          <a:stretch>
            <a:fillRect/>
          </a:stretch>
        </p:blipFill>
        <p:spPr>
          <a:xfrm>
            <a:off x="5715000" y="4648200"/>
            <a:ext cx="1359408" cy="1828799"/>
          </a:xfrm>
          <a:prstGeom prst="rect">
            <a:avLst/>
          </a:prstGeom>
        </p:spPr>
      </p:pic>
      <p:pic>
        <p:nvPicPr>
          <p:cNvPr id="8" name="Picture 7" descr="Liam Game Developer.jpg"/>
          <p:cNvPicPr>
            <a:picLocks noChangeAspect="1"/>
          </p:cNvPicPr>
          <p:nvPr/>
        </p:nvPicPr>
        <p:blipFill>
          <a:blip r:embed="rId5" cstate="print"/>
          <a:stretch>
            <a:fillRect/>
          </a:stretch>
        </p:blipFill>
        <p:spPr>
          <a:xfrm>
            <a:off x="3810000" y="3962400"/>
            <a:ext cx="1548384" cy="2117850"/>
          </a:xfrm>
          <a:prstGeom prst="rect">
            <a:avLst/>
          </a:prstGeom>
        </p:spPr>
      </p:pic>
      <p:pic>
        <p:nvPicPr>
          <p:cNvPr id="9" name="Picture 8" descr="Maya Systems Administrator Cloud.jpg"/>
          <p:cNvPicPr>
            <a:picLocks noChangeAspect="1"/>
          </p:cNvPicPr>
          <p:nvPr/>
        </p:nvPicPr>
        <p:blipFill>
          <a:blip r:embed="rId6" cstate="print"/>
          <a:stretch>
            <a:fillRect/>
          </a:stretch>
        </p:blipFill>
        <p:spPr>
          <a:xfrm>
            <a:off x="2044700" y="4343400"/>
            <a:ext cx="1303867" cy="2133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165225"/>
          </a:xfrm>
        </p:spPr>
        <p:txBody>
          <a:bodyPr>
            <a:normAutofit/>
          </a:bodyPr>
          <a:lstStyle/>
          <a:p>
            <a:r>
              <a:rPr lang="en-US" sz="2800" dirty="0" smtClean="0"/>
              <a:t>First: About the Center of Excellence for Information and Computing Technology</a:t>
            </a:r>
            <a:endParaRPr lang="en-US" sz="2800" dirty="0"/>
          </a:p>
        </p:txBody>
      </p:sp>
      <p:sp>
        <p:nvSpPr>
          <p:cNvPr id="3" name="Subtitle 2"/>
          <p:cNvSpPr>
            <a:spLocks noGrp="1"/>
          </p:cNvSpPr>
          <p:nvPr>
            <p:ph type="subTitle" idx="1"/>
          </p:nvPr>
        </p:nvSpPr>
        <p:spPr>
          <a:xfrm>
            <a:off x="1066800" y="1981200"/>
            <a:ext cx="6858000" cy="3733800"/>
          </a:xfrm>
        </p:spPr>
        <p:txBody>
          <a:bodyPr>
            <a:normAutofit fontScale="25000" lnSpcReduction="20000"/>
          </a:bodyPr>
          <a:lstStyle/>
          <a:p>
            <a:pPr algn="l" fontAlgn="base"/>
            <a:r>
              <a:rPr lang="en-US" sz="6400" dirty="0">
                <a:solidFill>
                  <a:schemeClr val="accent1"/>
                </a:solidFill>
              </a:rPr>
              <a:t>Headquartered at Bellevue College in Washington State, the Center of Excellence for Information and Computing Technology (CoE for ICT) is a statewide resource for:</a:t>
            </a:r>
          </a:p>
          <a:p>
            <a:pPr lvl="1" algn="l" fontAlgn="base">
              <a:buFont typeface="Arial" pitchFamily="34" charset="0"/>
              <a:buChar char="•"/>
            </a:pPr>
            <a:r>
              <a:rPr lang="en-US" sz="6000" dirty="0">
                <a:solidFill>
                  <a:schemeClr val="accent1"/>
                </a:solidFill>
              </a:rPr>
              <a:t>Community and technical colleges</a:t>
            </a:r>
          </a:p>
          <a:p>
            <a:pPr lvl="1" algn="l" fontAlgn="base">
              <a:buFont typeface="Arial" pitchFamily="34" charset="0"/>
              <a:buChar char="•"/>
            </a:pPr>
            <a:r>
              <a:rPr lang="en-US" sz="6000" dirty="0">
                <a:solidFill>
                  <a:schemeClr val="accent1"/>
                </a:solidFill>
              </a:rPr>
              <a:t>K-20 educational system</a:t>
            </a:r>
          </a:p>
          <a:p>
            <a:pPr lvl="1" algn="l" fontAlgn="base">
              <a:buFont typeface="Arial" pitchFamily="34" charset="0"/>
              <a:buChar char="•"/>
            </a:pPr>
            <a:r>
              <a:rPr lang="en-US" sz="6000" dirty="0">
                <a:solidFill>
                  <a:schemeClr val="accent1"/>
                </a:solidFill>
              </a:rPr>
              <a:t>Information technology (ICT) industry</a:t>
            </a:r>
          </a:p>
          <a:p>
            <a:pPr algn="l" fontAlgn="base"/>
            <a:endParaRPr lang="en-US" sz="6400" dirty="0" smtClean="0">
              <a:solidFill>
                <a:schemeClr val="accent1"/>
              </a:solidFill>
            </a:endParaRPr>
          </a:p>
          <a:p>
            <a:pPr algn="l" fontAlgn="base"/>
            <a:r>
              <a:rPr lang="en-US" sz="6400" dirty="0" smtClean="0">
                <a:solidFill>
                  <a:schemeClr val="accent1"/>
                </a:solidFill>
              </a:rPr>
              <a:t>CoE </a:t>
            </a:r>
            <a:r>
              <a:rPr lang="en-US" sz="6400" dirty="0">
                <a:solidFill>
                  <a:schemeClr val="accent1"/>
                </a:solidFill>
              </a:rPr>
              <a:t>for ICT, as an information resource and solutions-provider regarding model educational programs, supplies:</a:t>
            </a:r>
          </a:p>
          <a:p>
            <a:pPr lvl="1" algn="l" fontAlgn="base">
              <a:buFont typeface="Arial" pitchFamily="34" charset="0"/>
              <a:buChar char="•"/>
            </a:pPr>
            <a:r>
              <a:rPr lang="en-US" sz="6000" dirty="0">
                <a:solidFill>
                  <a:schemeClr val="accent1"/>
                </a:solidFill>
              </a:rPr>
              <a:t>Best practices for ICT education and training</a:t>
            </a:r>
          </a:p>
          <a:p>
            <a:pPr lvl="1" algn="l" fontAlgn="base">
              <a:buFont typeface="Arial" pitchFamily="34" charset="0"/>
              <a:buChar char="•"/>
            </a:pPr>
            <a:r>
              <a:rPr lang="en-US" sz="6000" dirty="0">
                <a:solidFill>
                  <a:schemeClr val="accent1"/>
                </a:solidFill>
              </a:rPr>
              <a:t>Up-to-date research, including IT trends that impact hiring and educational needs and business growth across industry sectors in Washington State</a:t>
            </a:r>
          </a:p>
          <a:p>
            <a:pPr lvl="1" algn="l" fontAlgn="base">
              <a:buFont typeface="Arial" pitchFamily="34" charset="0"/>
              <a:buChar char="•"/>
            </a:pPr>
            <a:r>
              <a:rPr lang="en-US" sz="6000" dirty="0">
                <a:solidFill>
                  <a:schemeClr val="accent1"/>
                </a:solidFill>
              </a:rPr>
              <a:t>Information dissemination</a:t>
            </a:r>
          </a:p>
          <a:p>
            <a:pPr lvl="1" algn="l" fontAlgn="base">
              <a:buFont typeface="Arial" pitchFamily="34" charset="0"/>
              <a:buChar char="•"/>
            </a:pPr>
            <a:r>
              <a:rPr lang="en-US" sz="6000" dirty="0">
                <a:solidFill>
                  <a:schemeClr val="accent1"/>
                </a:solidFill>
              </a:rPr>
              <a:t>K-20 faculty professional development conferences and student </a:t>
            </a:r>
            <a:r>
              <a:rPr lang="en-US" sz="6000" dirty="0" smtClean="0">
                <a:solidFill>
                  <a:schemeClr val="accent1"/>
                </a:solidFill>
              </a:rPr>
              <a:t>events</a:t>
            </a:r>
          </a:p>
          <a:p>
            <a:pPr lvl="1" algn="l" fontAlgn="base">
              <a:buFont typeface="Arial" pitchFamily="34" charset="0"/>
              <a:buChar char="•"/>
            </a:pPr>
            <a:endParaRPr lang="en-US" sz="6000" dirty="0">
              <a:solidFill>
                <a:schemeClr val="accent1"/>
              </a:solidFill>
            </a:endParaRPr>
          </a:p>
          <a:p>
            <a:pPr fontAlgn="base"/>
            <a:r>
              <a:rPr lang="en-US" sz="6400" dirty="0" smtClean="0">
                <a:solidFill>
                  <a:schemeClr val="accent1"/>
                </a:solidFill>
              </a:rPr>
              <a:t>Let’s have a look under the hood: http//www.coeforict.org</a:t>
            </a:r>
          </a:p>
          <a:p>
            <a:pPr algn="l" fontAlgn="base"/>
            <a:r>
              <a:rPr lang="en-US" sz="6400" dirty="0" smtClean="0">
                <a:solidFill>
                  <a:schemeClr val="accent1"/>
                </a:solidFill>
              </a:rPr>
              <a:t>	Events I  Resources I  Research  I  Services  I  Blog</a:t>
            </a:r>
            <a:endParaRPr lang="en-US" sz="6400" dirty="0">
              <a:solidFill>
                <a:schemeClr val="accent1"/>
              </a:solidFill>
            </a:endParaRPr>
          </a:p>
          <a:p>
            <a:endParaRPr lang="en-US" dirty="0"/>
          </a:p>
        </p:txBody>
      </p:sp>
      <p:pic>
        <p:nvPicPr>
          <p:cNvPr id="2050" name="Picture 2">
            <a:hlinkClick r:id="rId2"/>
          </p:cNvPr>
          <p:cNvPicPr>
            <a:picLocks noChangeAspect="1" noChangeArrowheads="1"/>
          </p:cNvPicPr>
          <p:nvPr/>
        </p:nvPicPr>
        <p:blipFill>
          <a:blip r:embed="rId3" cstate="print"/>
          <a:srcRect/>
          <a:stretch>
            <a:fillRect/>
          </a:stretch>
        </p:blipFill>
        <p:spPr bwMode="auto">
          <a:xfrm>
            <a:off x="2743200" y="304800"/>
            <a:ext cx="3286125" cy="6572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Your Future in IT: Purpose and Timeline</a:t>
            </a:r>
            <a:endParaRPr lang="en-US" sz="3200" dirty="0"/>
          </a:p>
        </p:txBody>
      </p:sp>
      <p:sp>
        <p:nvSpPr>
          <p:cNvPr id="3" name="Content Placeholder 2"/>
          <p:cNvSpPr>
            <a:spLocks noGrp="1"/>
          </p:cNvSpPr>
          <p:nvPr>
            <p:ph idx="1"/>
          </p:nvPr>
        </p:nvSpPr>
        <p:spPr/>
        <p:txBody>
          <a:bodyPr>
            <a:normAutofit fontScale="32500" lnSpcReduction="20000"/>
          </a:bodyPr>
          <a:lstStyle/>
          <a:p>
            <a:pPr fontAlgn="base">
              <a:buNone/>
            </a:pPr>
            <a:r>
              <a:rPr lang="en-US" sz="4300" b="1" dirty="0" smtClean="0"/>
              <a:t>About the Site (Purpose):</a:t>
            </a:r>
          </a:p>
          <a:p>
            <a:pPr fontAlgn="base"/>
            <a:r>
              <a:rPr lang="en-US" sz="4300" dirty="0" smtClean="0"/>
              <a:t>It </a:t>
            </a:r>
            <a:r>
              <a:rPr lang="en-US" sz="4300" dirty="0"/>
              <a:t>promotes understanding, awareness centered around the coursework </a:t>
            </a:r>
            <a:r>
              <a:rPr lang="en-US" sz="4300" dirty="0" smtClean="0"/>
              <a:t>K-12 students </a:t>
            </a:r>
            <a:r>
              <a:rPr lang="en-US" sz="4300" dirty="0"/>
              <a:t>need to focus on to both create a seamless articulation as well as tips and advice that are designed to increase student success as they start their journey </a:t>
            </a:r>
            <a:r>
              <a:rPr lang="en-US" sz="4300" dirty="0" smtClean="0"/>
              <a:t>towards </a:t>
            </a:r>
            <a:r>
              <a:rPr lang="en-US" sz="4300" dirty="0"/>
              <a:t>a information technology academic and career pathway</a:t>
            </a:r>
          </a:p>
          <a:p>
            <a:pPr fontAlgn="base"/>
            <a:r>
              <a:rPr lang="en-US" sz="4300" dirty="0"/>
              <a:t>Students can set up an account and customized a coursework and extra-curricular activity planning guide that they can use to prepare for their four-year educational experience(whether it’s starting at a community and technical college and then continuing their B.A. or B.S. at a four-year university or college, or entering a four-year college or university directly</a:t>
            </a:r>
          </a:p>
          <a:p>
            <a:pPr fontAlgn="base"/>
            <a:r>
              <a:rPr lang="en-US" sz="4300" dirty="0"/>
              <a:t>Short informational and awareness articles and resources that address how to overcome math-anxiety; why taking certain courses between grades 7-12 will enhance their two- or four year post-secondary journey; how to plan for the transition to the college or university experience; and, much, much more…</a:t>
            </a:r>
          </a:p>
          <a:p>
            <a:pPr fontAlgn="base"/>
            <a:r>
              <a:rPr lang="en-US" sz="4300" dirty="0"/>
              <a:t>Awareness and targeted informational and awareness articles for young women and under-represented populations that support their access to tips and ideas that are designed to increase their interest and chances of succeeding in an IT educational and career pathway.</a:t>
            </a:r>
          </a:p>
          <a:p>
            <a:pPr fontAlgn="base"/>
            <a:r>
              <a:rPr lang="en-US" sz="4300" dirty="0"/>
              <a:t>A searchable Washington State college and university information technology and computer science degree and certificate directory</a:t>
            </a:r>
          </a:p>
          <a:p>
            <a:pPr fontAlgn="base"/>
            <a:r>
              <a:rPr lang="en-US" sz="4300" dirty="0"/>
              <a:t>Resources and informational pieces for </a:t>
            </a:r>
            <a:r>
              <a:rPr lang="en-US" sz="4300" dirty="0">
                <a:hlinkClick r:id="rId2"/>
              </a:rPr>
              <a:t>parents</a:t>
            </a:r>
            <a:r>
              <a:rPr lang="en-US" sz="4300" dirty="0"/>
              <a:t>, </a:t>
            </a:r>
            <a:r>
              <a:rPr lang="en-US" sz="4300" dirty="0">
                <a:hlinkClick r:id="rId3"/>
              </a:rPr>
              <a:t>educators</a:t>
            </a:r>
            <a:r>
              <a:rPr lang="en-US" sz="4300" dirty="0"/>
              <a:t>, </a:t>
            </a:r>
            <a:r>
              <a:rPr lang="en-US" sz="4300" dirty="0" smtClean="0"/>
              <a:t>and </a:t>
            </a:r>
            <a:r>
              <a:rPr lang="en-US" sz="4300" dirty="0" smtClean="0">
                <a:hlinkClick r:id="rId4"/>
              </a:rPr>
              <a:t>academic/career </a:t>
            </a:r>
            <a:r>
              <a:rPr lang="en-US" sz="4300" dirty="0">
                <a:hlinkClick r:id="rId4"/>
              </a:rPr>
              <a:t>counselors</a:t>
            </a:r>
            <a:endParaRPr lang="en-US" sz="4300" dirty="0"/>
          </a:p>
          <a:p>
            <a:pPr fontAlgn="base"/>
            <a:r>
              <a:rPr lang="en-US" sz="4300" dirty="0"/>
              <a:t>A </a:t>
            </a:r>
            <a:r>
              <a:rPr lang="en-US" sz="4300" i="1" dirty="0"/>
              <a:t>What is YOUR Future in IT</a:t>
            </a:r>
            <a:r>
              <a:rPr lang="en-US" sz="4300" dirty="0"/>
              <a:t> interest quiz (available by September 15, 2012)</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Timeline (contd.)</a:t>
            </a:r>
            <a:endParaRPr lang="en-US" sz="3600" dirty="0"/>
          </a:p>
        </p:txBody>
      </p:sp>
      <p:sp>
        <p:nvSpPr>
          <p:cNvPr id="3" name="Content Placeholder 2"/>
          <p:cNvSpPr>
            <a:spLocks noGrp="1"/>
          </p:cNvSpPr>
          <p:nvPr>
            <p:ph idx="1"/>
          </p:nvPr>
        </p:nvSpPr>
        <p:spPr/>
        <p:txBody>
          <a:bodyPr>
            <a:normAutofit fontScale="92500" lnSpcReduction="20000"/>
          </a:bodyPr>
          <a:lstStyle/>
          <a:p>
            <a:r>
              <a:rPr lang="en-US" sz="1800" dirty="0" smtClean="0"/>
              <a:t>Updated and re-validated with industry three </a:t>
            </a:r>
            <a:r>
              <a:rPr lang="en-US" sz="1800" dirty="0" smtClean="0">
                <a:hlinkClick r:id="rId2"/>
              </a:rPr>
              <a:t>academic/career program pathway planning guides</a:t>
            </a:r>
            <a:r>
              <a:rPr lang="en-US" sz="1800" dirty="0" smtClean="0"/>
              <a:t> (Let’s see what they look like) (January 2012)</a:t>
            </a:r>
          </a:p>
          <a:p>
            <a:r>
              <a:rPr lang="en-US" sz="1800" dirty="0" smtClean="0"/>
              <a:t>Met with Terri Colbert and Venetia Willis-Holbrook to discuss how the Center could fund a website for the templates. (February 2012)</a:t>
            </a:r>
          </a:p>
          <a:p>
            <a:r>
              <a:rPr lang="en-US" sz="1800" dirty="0" smtClean="0"/>
              <a:t>Created Website Goal Planning Sheet (March 2012)</a:t>
            </a:r>
          </a:p>
          <a:p>
            <a:r>
              <a:rPr lang="en-US" sz="1800" dirty="0" smtClean="0"/>
              <a:t>Submitted and was awarded grant funding of $10K from Perkins (April 2012) (Tiffany Merkel)</a:t>
            </a:r>
          </a:p>
          <a:p>
            <a:r>
              <a:rPr lang="en-US" sz="1800" dirty="0" smtClean="0"/>
              <a:t>Submitted and was awarded grant funding of $15K from Perkins (June 2012) (Terri Colbert)</a:t>
            </a:r>
          </a:p>
          <a:p>
            <a:r>
              <a:rPr lang="en-US" sz="1800" dirty="0" smtClean="0"/>
              <a:t>Created the navigation, architecture; the back end of the IT Interest Survey; contracted for custom illustrations (logo and six IT kids); reworked and wrote identifying statements (See Word Document) and contracted for animating the survey (based on another </a:t>
            </a:r>
            <a:r>
              <a:rPr lang="en-US" sz="1800" dirty="0" smtClean="0">
                <a:hlinkClick r:id="rId3"/>
              </a:rPr>
              <a:t>quiz</a:t>
            </a:r>
            <a:r>
              <a:rPr lang="en-US" sz="1800" dirty="0" smtClean="0"/>
              <a:t>); wrote content for the pathways/the website/job descriptions, entered all the college/university degree information and tagged them so there can be a global search using keywords for the IT degree/certificate college/university online directory, etc. (February – Present 2012)</a:t>
            </a:r>
          </a:p>
          <a:p>
            <a:r>
              <a:rPr lang="en-US" sz="1800" dirty="0" smtClean="0"/>
              <a:t>List of to-do’s (September 2012) (Word Document)</a:t>
            </a:r>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Tour of the Website</a:t>
            </a:r>
            <a:endParaRPr lang="en-US" dirty="0"/>
          </a:p>
        </p:txBody>
      </p:sp>
      <p:pic>
        <p:nvPicPr>
          <p:cNvPr id="1026" name="Picture 2">
            <a:hlinkClick r:id="rId2"/>
          </p:cNvPr>
          <p:cNvPicPr>
            <a:picLocks noChangeAspect="1" noChangeArrowheads="1"/>
          </p:cNvPicPr>
          <p:nvPr/>
        </p:nvPicPr>
        <p:blipFill>
          <a:blip r:embed="rId3" cstate="print"/>
          <a:srcRect/>
          <a:stretch>
            <a:fillRect/>
          </a:stretch>
        </p:blipFill>
        <p:spPr bwMode="auto">
          <a:xfrm>
            <a:off x="3810000" y="3581400"/>
            <a:ext cx="4942734" cy="2894566"/>
          </a:xfrm>
          <a:prstGeom prst="rect">
            <a:avLst/>
          </a:prstGeom>
          <a:noFill/>
          <a:ln w="9525">
            <a:noFill/>
            <a:miter lim="800000"/>
            <a:headEnd/>
            <a:tailEnd/>
          </a:ln>
        </p:spPr>
      </p:pic>
      <p:sp>
        <p:nvSpPr>
          <p:cNvPr id="5" name="TextBox 4"/>
          <p:cNvSpPr txBox="1"/>
          <p:nvPr/>
        </p:nvSpPr>
        <p:spPr>
          <a:xfrm>
            <a:off x="838200" y="1219200"/>
            <a:ext cx="7543800" cy="4524315"/>
          </a:xfrm>
          <a:prstGeom prst="rect">
            <a:avLst/>
          </a:prstGeom>
          <a:noFill/>
        </p:spPr>
        <p:txBody>
          <a:bodyPr wrap="square" rtlCol="0">
            <a:spAutoFit/>
          </a:bodyPr>
          <a:lstStyle/>
          <a:p>
            <a:pPr>
              <a:buFont typeface="Arial" pitchFamily="34" charset="0"/>
              <a:buChar char="•"/>
            </a:pPr>
            <a:r>
              <a:rPr lang="en-US" dirty="0" smtClean="0">
                <a:solidFill>
                  <a:srgbClr val="FF0000"/>
                </a:solidFill>
              </a:rPr>
              <a:t>Why IT?</a:t>
            </a:r>
          </a:p>
          <a:p>
            <a:pPr>
              <a:buFont typeface="Arial" pitchFamily="34" charset="0"/>
              <a:buChar char="•"/>
            </a:pPr>
            <a:r>
              <a:rPr lang="en-US" dirty="0" smtClean="0">
                <a:solidFill>
                  <a:srgbClr val="FF0000"/>
                </a:solidFill>
              </a:rPr>
              <a:t>Plan Your IT Future</a:t>
            </a:r>
          </a:p>
          <a:p>
            <a:pPr lvl="1">
              <a:buFont typeface="Arial" pitchFamily="34" charset="0"/>
              <a:buChar char="•"/>
            </a:pPr>
            <a:r>
              <a:rPr lang="en-US" dirty="0" smtClean="0">
                <a:solidFill>
                  <a:srgbClr val="FF0000"/>
                </a:solidFill>
              </a:rPr>
              <a:t>IT Interest Quiz</a:t>
            </a:r>
          </a:p>
          <a:p>
            <a:pPr lvl="1">
              <a:buFont typeface="Arial" pitchFamily="34" charset="0"/>
              <a:buChar char="•"/>
            </a:pPr>
            <a:r>
              <a:rPr lang="en-US" dirty="0" smtClean="0">
                <a:solidFill>
                  <a:srgbClr val="FF0000"/>
                </a:solidFill>
              </a:rPr>
              <a:t>IT Planning Pathway</a:t>
            </a:r>
          </a:p>
          <a:p>
            <a:pPr lvl="1">
              <a:buFont typeface="Arial" pitchFamily="34" charset="0"/>
              <a:buChar char="•"/>
            </a:pPr>
            <a:r>
              <a:rPr lang="en-US" dirty="0" smtClean="0">
                <a:solidFill>
                  <a:srgbClr val="FF0000"/>
                </a:solidFill>
              </a:rPr>
              <a:t>Find a College or University Degree</a:t>
            </a:r>
          </a:p>
          <a:p>
            <a:pPr>
              <a:buFont typeface="Arial" pitchFamily="34" charset="0"/>
              <a:buChar char="•"/>
            </a:pPr>
            <a:r>
              <a:rPr lang="en-US" dirty="0" smtClean="0">
                <a:solidFill>
                  <a:srgbClr val="FF0000"/>
                </a:solidFill>
              </a:rPr>
              <a:t>IT Resources</a:t>
            </a:r>
          </a:p>
          <a:p>
            <a:pPr>
              <a:buFont typeface="Arial" pitchFamily="34" charset="0"/>
              <a:buChar char="•"/>
            </a:pPr>
            <a:r>
              <a:rPr lang="en-US" dirty="0" smtClean="0">
                <a:solidFill>
                  <a:srgbClr val="FF0000"/>
                </a:solidFill>
              </a:rPr>
              <a:t>For Students – Advice, Tips, Hints, Topics (short, informative pieces)</a:t>
            </a:r>
          </a:p>
          <a:p>
            <a:pPr>
              <a:buFont typeface="Arial" pitchFamily="34" charset="0"/>
              <a:buChar char="•"/>
            </a:pPr>
            <a:r>
              <a:rPr lang="en-US" dirty="0" smtClean="0">
                <a:solidFill>
                  <a:srgbClr val="FF0000"/>
                </a:solidFill>
              </a:rPr>
              <a:t>Blog</a:t>
            </a:r>
          </a:p>
          <a:p>
            <a:pPr>
              <a:buFont typeface="Arial" pitchFamily="34" charset="0"/>
              <a:buChar char="•"/>
            </a:pPr>
            <a:r>
              <a:rPr lang="en-US" dirty="0" smtClean="0">
                <a:solidFill>
                  <a:srgbClr val="FF0000"/>
                </a:solidFill>
              </a:rPr>
              <a:t>Info for</a:t>
            </a:r>
          </a:p>
          <a:p>
            <a:pPr lvl="1">
              <a:buFont typeface="Arial" pitchFamily="34" charset="0"/>
              <a:buChar char="•"/>
            </a:pPr>
            <a:r>
              <a:rPr lang="en-US" dirty="0" smtClean="0">
                <a:solidFill>
                  <a:srgbClr val="FF0000"/>
                </a:solidFill>
              </a:rPr>
              <a:t>Parents</a:t>
            </a:r>
          </a:p>
          <a:p>
            <a:pPr lvl="1">
              <a:buFont typeface="Arial" pitchFamily="34" charset="0"/>
              <a:buChar char="•"/>
            </a:pPr>
            <a:r>
              <a:rPr lang="en-US" dirty="0" smtClean="0">
                <a:solidFill>
                  <a:srgbClr val="FF0000"/>
                </a:solidFill>
              </a:rPr>
              <a:t>Educators</a:t>
            </a:r>
          </a:p>
          <a:p>
            <a:pPr lvl="1">
              <a:buFont typeface="Arial" pitchFamily="34" charset="0"/>
              <a:buChar char="•"/>
            </a:pPr>
            <a:r>
              <a:rPr lang="en-US" dirty="0" smtClean="0">
                <a:solidFill>
                  <a:srgbClr val="FF0000"/>
                </a:solidFill>
              </a:rPr>
              <a:t>Counselors</a:t>
            </a:r>
          </a:p>
          <a:p>
            <a:pPr>
              <a:buFont typeface="Arial" pitchFamily="34" charset="0"/>
              <a:buChar char="•"/>
            </a:pPr>
            <a:r>
              <a:rPr lang="en-US" dirty="0" smtClean="0">
                <a:solidFill>
                  <a:srgbClr val="FF0000"/>
                </a:solidFill>
              </a:rPr>
              <a:t>About the site</a:t>
            </a:r>
          </a:p>
          <a:p>
            <a:pPr>
              <a:buFont typeface="Arial" pitchFamily="34" charset="0"/>
              <a:buChar char="•"/>
            </a:pPr>
            <a:r>
              <a:rPr lang="en-US" dirty="0" smtClean="0">
                <a:solidFill>
                  <a:srgbClr val="FF0000"/>
                </a:solidFill>
              </a:rPr>
              <a:t>Disclaimer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sz="2400" dirty="0" smtClean="0"/>
              <a:t/>
            </a:r>
            <a:br>
              <a:rPr lang="en-US" sz="2400" dirty="0" smtClean="0"/>
            </a:br>
            <a:r>
              <a:rPr lang="en-US" sz="2400" dirty="0" smtClean="0"/>
              <a:t>IT Programs of Study Common Course Number Initiative</a:t>
            </a:r>
            <a:br>
              <a:rPr lang="en-US" sz="2400" dirty="0" smtClean="0"/>
            </a:br>
            <a:r>
              <a:rPr lang="en-US" sz="2400" dirty="0" smtClean="0"/>
              <a:t/>
            </a:r>
            <a:br>
              <a:rPr lang="en-US" sz="2400" dirty="0" smtClean="0"/>
            </a:br>
            <a:endParaRPr lang="en-US" sz="2400" dirty="0"/>
          </a:p>
        </p:txBody>
      </p:sp>
      <p:sp>
        <p:nvSpPr>
          <p:cNvPr id="2050" name="Rectangle 2"/>
          <p:cNvSpPr>
            <a:spLocks noChangeArrowheads="1"/>
          </p:cNvSpPr>
          <p:nvPr/>
        </p:nvSpPr>
        <p:spPr bwMode="auto">
          <a:xfrm>
            <a:off x="533400" y="1066800"/>
            <a:ext cx="80772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The Center was invited to participate in a year-long Programs of Study (POS) project with the end goal identified as creating a POS template model. The Center updated the four IT templates based upon industry in-person interviews and a survey. </a:t>
            </a:r>
            <a:endParaRPr kumimoji="0" lang="en-US" sz="1400" b="0" i="0" u="none" strike="noStrike" cap="none" normalizeH="0" baseline="0" dirty="0" smtClean="0">
              <a:ln>
                <a:noFill/>
              </a:ln>
              <a:solidFill>
                <a:srgbClr val="FF0000"/>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The Center discussed with OSPI and Workforce Board personnel:</a:t>
            </a:r>
            <a:endParaRPr kumimoji="0" lang="en-US" sz="1400" b="0" i="0" u="none" strike="noStrike" cap="none" normalizeH="0" baseline="0" dirty="0" smtClean="0">
              <a:ln>
                <a:noFill/>
              </a:ln>
              <a:solidFill>
                <a:srgbClr val="FF0000"/>
              </a:solidFill>
              <a:effectLst/>
              <a:latin typeface="Calibri" pitchFamily="34" charset="0"/>
              <a:cs typeface="Arial" pitchFamily="34" charset="0"/>
            </a:endParaRPr>
          </a:p>
          <a:p>
            <a:pPr lvl="1" eaLnBrk="0" fontAlgn="base" hangingPunct="0">
              <a:spcBef>
                <a:spcPct val="0"/>
              </a:spcBef>
              <a:spcAft>
                <a:spcPct val="0"/>
              </a:spcAft>
              <a:buFontTx/>
              <a:buChar char="•"/>
            </a:pPr>
            <a:r>
              <a:rPr kumimoji="0" lang="en-US" sz="1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The four updated IT POS templates, (with computer support specialist (technician, help desk) POS no longer viable due to lack of employment opportunities currently and five years out; if the employment landscape changes, then this POS template may be reinstated.</a:t>
            </a:r>
            <a:endParaRPr kumimoji="0" lang="en-US" sz="1400" b="0" i="0" u="none" strike="noStrike" cap="none" normalizeH="0" baseline="0" dirty="0" smtClean="0">
              <a:ln>
                <a:noFill/>
              </a:ln>
              <a:solidFill>
                <a:srgbClr val="FF0000"/>
              </a:solidFill>
              <a:effectLst/>
              <a:latin typeface="Calibri" pitchFamily="34" charset="0"/>
              <a:cs typeface="Arial" pitchFamily="34" charset="0"/>
            </a:endParaRPr>
          </a:p>
          <a:p>
            <a:pPr lvl="1" eaLnBrk="0" fontAlgn="base" hangingPunct="0">
              <a:spcBef>
                <a:spcPct val="0"/>
              </a:spcBef>
              <a:spcAft>
                <a:spcPct val="0"/>
              </a:spcAft>
              <a:buFontTx/>
              <a:buChar char="•"/>
            </a:pPr>
            <a:r>
              <a:rPr kumimoji="0" lang="en-US" sz="1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The best way to disseminate the templates and the ICT Directory’s information. </a:t>
            </a:r>
            <a:endParaRPr kumimoji="0" lang="en-US" sz="1400" b="0" i="0" u="none" strike="noStrike" cap="none" normalizeH="0" baseline="0" dirty="0" smtClean="0">
              <a:ln>
                <a:noFill/>
              </a:ln>
              <a:solidFill>
                <a:srgbClr val="FF0000"/>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The Center suggested it would be able to develop an IT POS website, with the customizable templates and the ICT Directory information and test it by June 30, 2012. A design plan, goals and objectives, and a work plan have been developed with Bellevue College website professionals. </a:t>
            </a:r>
            <a:endParaRPr kumimoji="0" lang="en-US" sz="1400" b="0" i="0" u="none" strike="noStrike" cap="none" normalizeH="0" baseline="0" dirty="0" smtClean="0">
              <a:ln>
                <a:noFill/>
              </a:ln>
              <a:solidFill>
                <a:srgbClr val="FF0000"/>
              </a:solidFill>
              <a:effectLst/>
              <a:latin typeface="Calibri" pitchFamily="34" charset="0"/>
              <a:cs typeface="Arial" pitchFamily="34" charset="0"/>
            </a:endParaRPr>
          </a:p>
        </p:txBody>
      </p:sp>
      <p:graphicFrame>
        <p:nvGraphicFramePr>
          <p:cNvPr id="6" name="Table 5"/>
          <p:cNvGraphicFramePr>
            <a:graphicFrameLocks noGrp="1"/>
          </p:cNvGraphicFramePr>
          <p:nvPr/>
        </p:nvGraphicFramePr>
        <p:xfrm>
          <a:off x="1371600" y="4038600"/>
          <a:ext cx="6553200" cy="2286000"/>
        </p:xfrm>
        <a:graphic>
          <a:graphicData uri="http://schemas.openxmlformats.org/drawingml/2006/table">
            <a:tbl>
              <a:tblPr/>
              <a:tblGrid>
                <a:gridCol w="2417578"/>
                <a:gridCol w="4135622"/>
              </a:tblGrid>
              <a:tr h="2286000">
                <a:tc>
                  <a:txBody>
                    <a:bodyPr/>
                    <a:lstStyle/>
                    <a:p>
                      <a:pPr marL="342900" marR="0" lvl="0" indent="-342900">
                        <a:spcBef>
                          <a:spcPts val="0"/>
                        </a:spcBef>
                        <a:spcAft>
                          <a:spcPts val="0"/>
                        </a:spcAft>
                        <a:buFont typeface="+mj-lt"/>
                        <a:buAutoNum type="arabicParenR"/>
                      </a:pPr>
                      <a:r>
                        <a:rPr lang="en-US" sz="1100" dirty="0" smtClean="0">
                          <a:latin typeface="Calibri"/>
                          <a:ea typeface="Calibri"/>
                          <a:cs typeface="Times New Roman"/>
                        </a:rPr>
                        <a:t>Discuss </a:t>
                      </a:r>
                      <a:r>
                        <a:rPr lang="en-US" sz="1100" dirty="0">
                          <a:latin typeface="Calibri"/>
                          <a:ea typeface="Calibri"/>
                          <a:cs typeface="Times New Roman"/>
                        </a:rPr>
                        <a:t>articulation </a:t>
                      </a:r>
                      <a:r>
                        <a:rPr lang="en-US" sz="1100" dirty="0" smtClean="0">
                          <a:latin typeface="Calibri"/>
                          <a:ea typeface="Calibri"/>
                          <a:cs typeface="Times New Roman"/>
                        </a:rPr>
                        <a:t>agreements. </a:t>
                      </a:r>
                      <a:r>
                        <a:rPr lang="en-US" sz="1100" smtClean="0">
                          <a:latin typeface="Calibri"/>
                          <a:ea typeface="Calibri"/>
                          <a:cs typeface="Times New Roman"/>
                        </a:rPr>
                        <a:t>Bring in </a:t>
                      </a:r>
                      <a:r>
                        <a:rPr lang="en-US" sz="1100" dirty="0">
                          <a:latin typeface="Calibri"/>
                          <a:ea typeface="Calibri"/>
                          <a:cs typeface="Times New Roman"/>
                        </a:rPr>
                        <a:t>all interested/vested parties (CTC, Tech Prep, CWU, EWU, OSPI, K-12, and OSPI math personnel) to focus on strengthening math skills, including statistics</a:t>
                      </a:r>
                      <a:r>
                        <a:rPr lang="en-US" sz="1100" dirty="0" smtClean="0">
                          <a:latin typeface="Calibri"/>
                          <a:ea typeface="Calibri"/>
                          <a:cs typeface="Times New Roman"/>
                        </a:rPr>
                        <a:t>.</a:t>
                      </a:r>
                    </a:p>
                    <a:p>
                      <a:pPr marL="342900" marR="0" lvl="0" indent="-342900">
                        <a:spcBef>
                          <a:spcPts val="0"/>
                        </a:spcBef>
                        <a:spcAft>
                          <a:spcPts val="0"/>
                        </a:spcAft>
                        <a:buFont typeface="+mj-lt"/>
                        <a:buNone/>
                      </a:pPr>
                      <a:r>
                        <a:rPr lang="en-US" sz="1100" dirty="0" smtClean="0">
                          <a:latin typeface="Calibri"/>
                          <a:ea typeface="Calibri"/>
                          <a:cs typeface="Times New Roman"/>
                        </a:rPr>
                        <a:t>2)      Bring together two-year</a:t>
                      </a:r>
                      <a:r>
                        <a:rPr lang="en-US" sz="1100" baseline="0" dirty="0" smtClean="0">
                          <a:latin typeface="Calibri"/>
                          <a:ea typeface="Calibri"/>
                          <a:cs typeface="Times New Roman"/>
                        </a:rPr>
                        <a:t> and four-year educators to come to agreement on Programming course outcomes, as well as course outcomes for Data Structures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spcBef>
                          <a:spcPts val="0"/>
                        </a:spcBef>
                        <a:spcAft>
                          <a:spcPts val="0"/>
                        </a:spcAft>
                        <a:buAutoNum type="arabicParenR"/>
                      </a:pPr>
                      <a:r>
                        <a:rPr lang="en-US" sz="1100" dirty="0" smtClean="0">
                          <a:latin typeface="Calibri"/>
                          <a:ea typeface="Calibri"/>
                          <a:cs typeface="Times New Roman"/>
                        </a:rPr>
                        <a:t>Additionally</a:t>
                      </a:r>
                      <a:r>
                        <a:rPr lang="en-US" sz="1100" dirty="0">
                          <a:latin typeface="Calibri"/>
                          <a:ea typeface="Calibri"/>
                          <a:cs typeface="Times New Roman"/>
                        </a:rPr>
                        <a:t>, on May 22, 2012 meeting with OSPI, SBCTC, the state’s Workforce Board, and Tech Prep directors, and other educators, d</a:t>
                      </a:r>
                      <a:r>
                        <a:rPr lang="en-US" sz="1100" dirty="0">
                          <a:latin typeface="Calibri"/>
                          <a:ea typeface="Calibri"/>
                          <a:cs typeface="Calibri"/>
                        </a:rPr>
                        <a:t>etermined the pathway of focus for statewide articulation to </a:t>
                      </a:r>
                      <a:r>
                        <a:rPr lang="en-US" sz="1100" dirty="0" smtClean="0">
                          <a:latin typeface="Calibri"/>
                          <a:ea typeface="Calibri"/>
                          <a:cs typeface="Calibri"/>
                        </a:rPr>
                        <a:t>be </a:t>
                      </a:r>
                      <a:r>
                        <a:rPr lang="en-US" sz="1100" dirty="0">
                          <a:latin typeface="Calibri"/>
                          <a:ea typeface="Calibri"/>
                          <a:cs typeface="Calibri"/>
                        </a:rPr>
                        <a:t>Computer Programming</a:t>
                      </a:r>
                      <a:r>
                        <a:rPr lang="en-US" sz="1100" dirty="0" smtClean="0">
                          <a:latin typeface="Calibri"/>
                          <a:ea typeface="Calibri"/>
                          <a:cs typeface="Calibri"/>
                        </a:rPr>
                        <a:t>.</a:t>
                      </a:r>
                    </a:p>
                    <a:p>
                      <a:pPr marL="228600" marR="0" indent="-228600">
                        <a:spcBef>
                          <a:spcPts val="0"/>
                        </a:spcBef>
                        <a:spcAft>
                          <a:spcPts val="0"/>
                        </a:spcAft>
                        <a:buNone/>
                      </a:pPr>
                      <a:r>
                        <a:rPr lang="en-US" sz="1100" dirty="0" smtClean="0">
                          <a:latin typeface="Calibri"/>
                          <a:ea typeface="Calibri"/>
                          <a:cs typeface="Times New Roman"/>
                        </a:rPr>
                        <a:t>2) See next slide for outcomes</a:t>
                      </a:r>
                      <a:r>
                        <a:rPr lang="en-US" sz="1100" baseline="0" dirty="0" smtClean="0">
                          <a:latin typeface="Calibri"/>
                          <a:ea typeface="Calibri"/>
                          <a:cs typeface="Times New Roman"/>
                        </a:rPr>
                        <a:t> and next steps.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Custom 1">
      <a:dk1>
        <a:srgbClr val="595959"/>
      </a:dk1>
      <a:lt1>
        <a:srgbClr val="8DB3E2"/>
      </a:lt1>
      <a:dk2>
        <a:srgbClr val="EDF21E"/>
      </a:dk2>
      <a:lt2>
        <a:srgbClr val="8DB3E2"/>
      </a:lt2>
      <a:accent1>
        <a:srgbClr val="FF0000"/>
      </a:accent1>
      <a:accent2>
        <a:srgbClr val="17365D"/>
      </a:accent2>
      <a:accent3>
        <a:srgbClr val="00B050"/>
      </a:accent3>
      <a:accent4>
        <a:srgbClr val="F79646"/>
      </a:accent4>
      <a:accent5>
        <a:srgbClr val="4BACC6"/>
      </a:accent5>
      <a:accent6>
        <a:srgbClr val="F79646"/>
      </a:accent6>
      <a:hlink>
        <a:srgbClr val="0000FF"/>
      </a:hlink>
      <a:folHlink>
        <a:srgbClr val="26262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TotalTime>
  <Words>887</Words>
  <Application>Microsoft Office PowerPoint</Application>
  <PresentationFormat>On-screen Show (4:3)</PresentationFormat>
  <Paragraphs>59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First: About the Center of Excellence for Information and Computing Technology</vt:lpstr>
      <vt:lpstr>Your Future in IT: Purpose and Timeline</vt:lpstr>
      <vt:lpstr>Timeline (contd.)</vt:lpstr>
      <vt:lpstr>A Tour of the Website</vt:lpstr>
      <vt:lpstr> IT Programs of Study Common Course Number Initiative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Majury</dc:creator>
  <cp:lastModifiedBy>Maureen Majury</cp:lastModifiedBy>
  <cp:revision>41</cp:revision>
  <dcterms:created xsi:type="dcterms:W3CDTF">2012-08-04T19:52:32Z</dcterms:created>
  <dcterms:modified xsi:type="dcterms:W3CDTF">2012-08-07T01:14:29Z</dcterms:modified>
</cp:coreProperties>
</file>