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66" d="100"/>
          <a:sy n="66" d="100"/>
        </p:scale>
        <p:origin x="1280"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AB7E8D-24F8-420E-9271-8063794788AE}" type="datetimeFigureOut">
              <a:rPr lang="en-US" smtClean="0"/>
              <a:pPr/>
              <a:t>11/7/2014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625160-C149-4C5D-BDEB-030ED3D37141}" type="slidenum">
              <a:rPr lang="en-US" smtClean="0"/>
              <a:pPr/>
              <a:t>‹#›</a:t>
            </a:fld>
            <a:endParaRPr lang="en-US"/>
          </a:p>
        </p:txBody>
      </p:sp>
    </p:spTree>
    <p:extLst>
      <p:ext uri="{BB962C8B-B14F-4D97-AF65-F5344CB8AC3E}">
        <p14:creationId xmlns:p14="http://schemas.microsoft.com/office/powerpoint/2010/main" val="1656404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www.computerhope.com/jargon/t/troushoo.htm" TargetMode="External"/><Relationship Id="rId3" Type="http://schemas.openxmlformats.org/officeDocument/2006/relationships/hyperlink" Target="https://downloads.cloudsecurityalliance.org/initiatives/top_threats/The_Notorious_Nine_Cloud_Computing_Top_Threats_in_2013.pdf" TargetMode="External"/><Relationship Id="rId7" Type="http://schemas.openxmlformats.org/officeDocument/2006/relationships/hyperlink" Target="http://www.embedded.com/electronics-blogs/industry-comment/4425658/11-steps-to-successful-hardware-troubleshooting"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en.wikipedia.org/wiki/Troubleshooting" TargetMode="External"/><Relationship Id="rId5" Type="http://schemas.openxmlformats.org/officeDocument/2006/relationships/hyperlink" Target="http://www.educatorstechnology.com/2012/07/a-quick-guide-to-21st-century-critical.html" TargetMode="External"/><Relationship Id="rId4" Type="http://schemas.openxmlformats.org/officeDocument/2006/relationships/hyperlink" Target="http://philosophy.hku.hk/think/critical/ct.php"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en.wikipedia.org/wiki/Business_process"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www.entrepreneur.com/article/219553" TargetMode="External"/><Relationship Id="rId5" Type="http://schemas.openxmlformats.org/officeDocument/2006/relationships/hyperlink" Target="https://www.linkedin.com/today/post/article/20130615185318-4074853-the-deal-on-deadlines-what-they-teach-us" TargetMode="External"/><Relationship Id="rId4" Type="http://schemas.openxmlformats.org/officeDocument/2006/relationships/hyperlink" Target="http://gigaom.com/2009/09/02/the-deadline-game-three-type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r>
              <a:rPr lang="en-US" b="1" dirty="0" smtClean="0">
                <a:solidFill>
                  <a:schemeClr val="tx2">
                    <a:lumMod val="75000"/>
                  </a:schemeClr>
                </a:solidFill>
              </a:rPr>
              <a:t>Jonny Chambers &amp; Chris Orth base on these two questions will: </a:t>
            </a:r>
            <a:endParaRPr lang="en-US" dirty="0" smtClean="0">
              <a:solidFill>
                <a:schemeClr val="tx2">
                  <a:lumMod val="75000"/>
                </a:schemeClr>
              </a:solidFill>
            </a:endParaRPr>
          </a:p>
          <a:p>
            <a:r>
              <a:rPr lang="en-US" sz="1200" b="1" dirty="0" smtClean="0">
                <a:solidFill>
                  <a:schemeClr val="tx2">
                    <a:lumMod val="75000"/>
                  </a:schemeClr>
                </a:solidFill>
              </a:rPr>
              <a:t>Give examples of how and why research (reports, webinars, etc.) is important to:</a:t>
            </a:r>
            <a:endParaRPr lang="en-US" sz="1200" dirty="0" smtClean="0">
              <a:solidFill>
                <a:schemeClr val="tx2">
                  <a:lumMod val="75000"/>
                </a:schemeClr>
              </a:solidFill>
            </a:endParaRPr>
          </a:p>
          <a:p>
            <a:pPr lvl="0"/>
            <a:r>
              <a:rPr lang="en-US" sz="1200" b="1" dirty="0" smtClean="0">
                <a:solidFill>
                  <a:schemeClr val="tx2">
                    <a:lumMod val="75000"/>
                  </a:schemeClr>
                </a:solidFill>
              </a:rPr>
              <a:t>Identify  what are new and/or emerging technologies that IT programs and students should be anticipating in order to “refresh” their programs, </a:t>
            </a:r>
            <a:endParaRPr lang="en-US" sz="1200" dirty="0" smtClean="0">
              <a:solidFill>
                <a:schemeClr val="tx2">
                  <a:lumMod val="75000"/>
                </a:schemeClr>
              </a:solidFill>
            </a:endParaRPr>
          </a:p>
          <a:p>
            <a:pPr lvl="0"/>
            <a:r>
              <a:rPr lang="en-US" sz="1200" b="1" dirty="0" smtClean="0">
                <a:solidFill>
                  <a:schemeClr val="tx2">
                    <a:lumMod val="75000"/>
                  </a:schemeClr>
                </a:solidFill>
              </a:rPr>
              <a:t>Research and build new degrees, including four-year degrees, and certificates  </a:t>
            </a:r>
            <a:endParaRPr lang="en-US" sz="1200" dirty="0" smtClean="0">
              <a:solidFill>
                <a:schemeClr val="tx2">
                  <a:lumMod val="75000"/>
                </a:schemeClr>
              </a:solidFill>
            </a:endParaRPr>
          </a:p>
          <a:p>
            <a:pPr lvl="0"/>
            <a:r>
              <a:rPr lang="en-US" sz="1200" b="1" dirty="0" smtClean="0">
                <a:solidFill>
                  <a:schemeClr val="tx2">
                    <a:lumMod val="75000"/>
                  </a:schemeClr>
                </a:solidFill>
              </a:rPr>
              <a:t>Also, why employability skills are so vital to the success in the workplace for IT graduates.  Why do all of our IT partners recommend that students seek out additional learning opportunities outside the classroom?  </a:t>
            </a:r>
            <a:endParaRPr lang="en-US" sz="1200" dirty="0" smtClean="0">
              <a:solidFill>
                <a:schemeClr val="tx2">
                  <a:lumMod val="75000"/>
                </a:schemeClr>
              </a:solidFill>
            </a:endParaRPr>
          </a:p>
          <a:p>
            <a:pPr lvl="0"/>
            <a:r>
              <a:rPr lang="en-US" sz="1200" b="1" dirty="0" smtClean="0">
                <a:solidFill>
                  <a:schemeClr val="tx2">
                    <a:lumMod val="75000"/>
                  </a:schemeClr>
                </a:solidFill>
              </a:rPr>
              <a:t>How can HR encourage, build, strengthen professional development opportunities (especially non-traditional “let’s send someone to a conference or a week-long training session) for their employees and what to look for on a resume or in-person interview that will help them identify strongest candidates who actually practice IT life-long learning?</a:t>
            </a:r>
          </a:p>
          <a:p>
            <a:pPr lvl="0"/>
            <a:endParaRPr lang="en-US" sz="1200" b="1" dirty="0" smtClean="0">
              <a:solidFill>
                <a:schemeClr val="tx2">
                  <a:lumMod val="75000"/>
                </a:schemeClr>
              </a:solidFill>
            </a:endParaRPr>
          </a:p>
          <a:p>
            <a:pPr lvl="0" fontAlgn="base"/>
            <a:r>
              <a:rPr lang="en-US" sz="1200" b="1" kern="1200" dirty="0" smtClean="0">
                <a:solidFill>
                  <a:schemeClr val="tx1"/>
                </a:solidFill>
                <a:latin typeface="+mn-lt"/>
                <a:ea typeface="+mn-ea"/>
                <a:cs typeface="+mn-cs"/>
              </a:rPr>
              <a:t>Go over why it’s important and then offer your own take on how to develop this skill (active listening) and (not to wait until you are in the workplace to actually develop it).  </a:t>
            </a:r>
            <a:endParaRPr lang="en-US" sz="1200" kern="1200" dirty="0" smtClean="0">
              <a:solidFill>
                <a:schemeClr val="tx1"/>
              </a:solidFill>
              <a:latin typeface="+mn-lt"/>
              <a:ea typeface="+mn-ea"/>
              <a:cs typeface="+mn-cs"/>
            </a:endParaRPr>
          </a:p>
          <a:p>
            <a:pPr lvl="0" fontAlgn="base"/>
            <a:r>
              <a:rPr lang="en-US" sz="1200" b="1" kern="1200" dirty="0" smtClean="0">
                <a:solidFill>
                  <a:schemeClr val="tx1"/>
                </a:solidFill>
                <a:latin typeface="+mn-lt"/>
                <a:ea typeface="+mn-ea"/>
                <a:cs typeface="+mn-cs"/>
              </a:rPr>
              <a:t>Why is it important to ask questions – and give an example using the five “Ws”.</a:t>
            </a:r>
            <a:endParaRPr lang="en-US" sz="1200" kern="1200" dirty="0" smtClean="0">
              <a:solidFill>
                <a:schemeClr val="tx1"/>
              </a:solidFill>
              <a:latin typeface="+mn-lt"/>
              <a:ea typeface="+mn-ea"/>
              <a:cs typeface="+mn-cs"/>
            </a:endParaRPr>
          </a:p>
          <a:p>
            <a:pPr lvl="0" fontAlgn="base"/>
            <a:r>
              <a:rPr lang="en-US" sz="1200" b="1" kern="1200" dirty="0" smtClean="0">
                <a:solidFill>
                  <a:schemeClr val="tx1"/>
                </a:solidFill>
                <a:latin typeface="+mn-lt"/>
                <a:ea typeface="+mn-ea"/>
                <a:cs typeface="+mn-cs"/>
              </a:rPr>
              <a:t>How can workforce educators and HR professionals create opportunities for IT professionals to develop this crucial skill?  </a:t>
            </a:r>
            <a:endParaRPr lang="en-US" sz="1200" kern="1200" dirty="0" smtClean="0">
              <a:solidFill>
                <a:schemeClr val="tx1"/>
              </a:solidFill>
              <a:latin typeface="+mn-lt"/>
              <a:ea typeface="+mn-ea"/>
              <a:cs typeface="+mn-cs"/>
            </a:endParaRPr>
          </a:p>
          <a:p>
            <a:pPr lvl="0" fontAlgn="base"/>
            <a:r>
              <a:rPr lang="en-US" sz="1200" b="1" kern="1200" dirty="0" smtClean="0">
                <a:solidFill>
                  <a:schemeClr val="tx1"/>
                </a:solidFill>
                <a:latin typeface="+mn-lt"/>
                <a:ea typeface="+mn-ea"/>
                <a:cs typeface="+mn-cs"/>
              </a:rPr>
              <a:t>What additional communication skills are critical in the workplace?</a:t>
            </a:r>
            <a:endParaRPr lang="en-US" sz="1200" kern="1200" dirty="0" smtClean="0">
              <a:solidFill>
                <a:schemeClr val="tx1"/>
              </a:solidFill>
              <a:latin typeface="+mn-lt"/>
              <a:ea typeface="+mn-ea"/>
              <a:cs typeface="+mn-cs"/>
            </a:endParaRPr>
          </a:p>
          <a:p>
            <a:pPr lvl="0"/>
            <a:endParaRPr lang="en-US" sz="1200" dirty="0" smtClean="0">
              <a:solidFill>
                <a:schemeClr val="tx2">
                  <a:lumMod val="75000"/>
                </a:schemeClr>
              </a:solidFill>
            </a:endParaRPr>
          </a:p>
          <a:p>
            <a:endParaRPr lang="en-US" dirty="0"/>
          </a:p>
        </p:txBody>
      </p:sp>
      <p:sp>
        <p:nvSpPr>
          <p:cNvPr id="4" name="Slide Number Placeholder 3"/>
          <p:cNvSpPr>
            <a:spLocks noGrp="1"/>
          </p:cNvSpPr>
          <p:nvPr>
            <p:ph type="sldNum" sz="quarter" idx="10"/>
          </p:nvPr>
        </p:nvSpPr>
        <p:spPr/>
        <p:txBody>
          <a:bodyPr/>
          <a:lstStyle/>
          <a:p>
            <a:fld id="{75625160-C149-4C5D-BDEB-030ED3D37141}" type="slidenum">
              <a:rPr lang="en-US" smtClean="0"/>
              <a:pPr/>
              <a:t>7</a:t>
            </a:fld>
            <a:endParaRPr lang="en-US"/>
          </a:p>
        </p:txBody>
      </p:sp>
    </p:spTree>
    <p:extLst>
      <p:ext uri="{BB962C8B-B14F-4D97-AF65-F5344CB8AC3E}">
        <p14:creationId xmlns:p14="http://schemas.microsoft.com/office/powerpoint/2010/main" val="1010175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None/>
            </a:pPr>
            <a:r>
              <a:rPr lang="en-US" sz="1200" b="1" dirty="0" smtClean="0"/>
              <a:t>Events:  The CoE for ICT hosts a number of annual events, as well as new events and activities.  There are three main philosophies underlying these events:</a:t>
            </a:r>
            <a:endParaRPr lang="en-US" sz="1200" dirty="0" smtClean="0"/>
          </a:p>
          <a:p>
            <a:pPr marL="0" lvl="0" indent="0">
              <a:buNone/>
            </a:pPr>
            <a:r>
              <a:rPr lang="en-US" sz="1200" b="1" dirty="0" smtClean="0"/>
              <a:t>To offer K-20 educators professional development opportunities in new and emerging information and computing technology</a:t>
            </a:r>
            <a:endParaRPr lang="en-US" sz="1200" dirty="0" smtClean="0"/>
          </a:p>
          <a:p>
            <a:pPr marL="0" lvl="0" indent="0">
              <a:buNone/>
            </a:pPr>
            <a:r>
              <a:rPr lang="en-US" sz="1200" b="1" dirty="0" smtClean="0"/>
              <a:t>To connect ICT educators and industry in order to benefit the advancement of program curriculum and best practices that ensure we are preparing our students for successful placement and careers in the IT profession</a:t>
            </a:r>
            <a:endParaRPr lang="en-US" sz="1200" dirty="0" smtClean="0"/>
          </a:p>
          <a:p>
            <a:pPr marL="0" lvl="0" indent="0">
              <a:buNone/>
            </a:pPr>
            <a:r>
              <a:rPr lang="en-US" sz="1200" b="1" dirty="0" smtClean="0"/>
              <a:t>To offer students opportunities to increase their awareness and interest in careers in information and computing technology</a:t>
            </a:r>
            <a:endParaRPr lang="en-US" sz="1200" dirty="0" smtClean="0"/>
          </a:p>
          <a:p>
            <a:pPr marL="0" indent="0">
              <a:buNone/>
            </a:pPr>
            <a:r>
              <a:rPr lang="en-US" sz="1200" b="1" smtClean="0"/>
              <a:t> </a:t>
            </a:r>
            <a:endParaRPr lang="en-US" sz="1200" smtClean="0"/>
          </a:p>
          <a:p>
            <a:endParaRPr lang="en-US"/>
          </a:p>
        </p:txBody>
      </p:sp>
      <p:sp>
        <p:nvSpPr>
          <p:cNvPr id="4" name="Slide Number Placeholder 3"/>
          <p:cNvSpPr>
            <a:spLocks noGrp="1"/>
          </p:cNvSpPr>
          <p:nvPr>
            <p:ph type="sldNum" sz="quarter" idx="10"/>
          </p:nvPr>
        </p:nvSpPr>
        <p:spPr/>
        <p:txBody>
          <a:bodyPr/>
          <a:lstStyle/>
          <a:p>
            <a:fld id="{75625160-C149-4C5D-BDEB-030ED3D37141}" type="slidenum">
              <a:rPr lang="en-US" smtClean="0"/>
              <a:pPr/>
              <a:t>8</a:t>
            </a:fld>
            <a:endParaRPr lang="en-US"/>
          </a:p>
        </p:txBody>
      </p:sp>
    </p:spTree>
    <p:extLst>
      <p:ext uri="{BB962C8B-B14F-4D97-AF65-F5344CB8AC3E}">
        <p14:creationId xmlns:p14="http://schemas.microsoft.com/office/powerpoint/2010/main" val="26881196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US" sz="1200" b="1" i="1"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Security: </a:t>
            </a:r>
            <a:r>
              <a:rPr lang="en-US" sz="1200" b="0" i="0" kern="1200" dirty="0" smtClean="0">
                <a:solidFill>
                  <a:schemeClr val="tx1"/>
                </a:solidFill>
                <a:latin typeface="+mn-lt"/>
                <a:ea typeface="+mn-ea"/>
                <a:cs typeface="+mn-cs"/>
              </a:rPr>
              <a:t>This is a well-organized and succinct </a:t>
            </a:r>
            <a:r>
              <a:rPr lang="en-US" sz="1200" b="0" i="0" kern="1200" dirty="0" smtClean="0">
                <a:solidFill>
                  <a:schemeClr val="tx1"/>
                </a:solidFill>
                <a:latin typeface="+mn-lt"/>
                <a:ea typeface="+mn-ea"/>
                <a:cs typeface="+mn-cs"/>
                <a:hlinkClick r:id="rId3"/>
              </a:rPr>
              <a:t>overview </a:t>
            </a:r>
            <a:r>
              <a:rPr lang="en-US" sz="1200" b="0" i="0" kern="1200" dirty="0" smtClean="0">
                <a:solidFill>
                  <a:schemeClr val="tx1"/>
                </a:solidFill>
                <a:latin typeface="+mn-lt"/>
                <a:ea typeface="+mn-ea"/>
                <a:cs typeface="+mn-cs"/>
              </a:rPr>
              <a:t>of the nine security threats to the cloud. Anyone can quickly assess what the threats are just by reviewing the table of contents.  However, as it’s only 19 pages, it might be worth reading.</a:t>
            </a:r>
            <a:endParaRPr lang="en-US" sz="1200" b="1" i="1"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What does it really mean? And, can it be taught?  </a:t>
            </a:r>
            <a:r>
              <a:rPr lang="en-US" sz="1200" b="0" i="0" kern="1200" dirty="0" smtClean="0">
                <a:solidFill>
                  <a:schemeClr val="tx1"/>
                </a:solidFill>
                <a:latin typeface="+mn-lt"/>
                <a:ea typeface="+mn-ea"/>
                <a:cs typeface="+mn-cs"/>
              </a:rPr>
              <a:t>The following definition seems to capture the essence of critical thinking.</a:t>
            </a:r>
          </a:p>
          <a:p>
            <a:pPr fontAlgn="base"/>
            <a:r>
              <a:rPr lang="en-US" sz="1200" b="0" i="0" kern="1200" dirty="0" smtClean="0">
                <a:solidFill>
                  <a:schemeClr val="tx1"/>
                </a:solidFill>
                <a:latin typeface="+mn-lt"/>
                <a:ea typeface="+mn-ea"/>
                <a:cs typeface="+mn-cs"/>
              </a:rPr>
              <a:t>understand the logical connections between ideas</a:t>
            </a:r>
          </a:p>
          <a:p>
            <a:pPr fontAlgn="base"/>
            <a:r>
              <a:rPr lang="en-US" sz="1200" b="0" i="0" kern="1200" dirty="0" smtClean="0">
                <a:solidFill>
                  <a:schemeClr val="tx1"/>
                </a:solidFill>
                <a:latin typeface="+mn-lt"/>
                <a:ea typeface="+mn-ea"/>
                <a:cs typeface="+mn-cs"/>
              </a:rPr>
              <a:t>identify, construct and evaluate arguments</a:t>
            </a:r>
          </a:p>
          <a:p>
            <a:pPr fontAlgn="base"/>
            <a:r>
              <a:rPr lang="en-US" sz="1200" b="0" i="0" kern="1200" dirty="0" smtClean="0">
                <a:solidFill>
                  <a:schemeClr val="tx1"/>
                </a:solidFill>
                <a:latin typeface="+mn-lt"/>
                <a:ea typeface="+mn-ea"/>
                <a:cs typeface="+mn-cs"/>
              </a:rPr>
              <a:t>detect inconsistencies and common mistakes in reasoning</a:t>
            </a:r>
          </a:p>
          <a:p>
            <a:pPr fontAlgn="base"/>
            <a:r>
              <a:rPr lang="en-US" sz="1200" b="0" i="0" kern="1200" dirty="0" smtClean="0">
                <a:solidFill>
                  <a:schemeClr val="tx1"/>
                </a:solidFill>
                <a:latin typeface="+mn-lt"/>
                <a:ea typeface="+mn-ea"/>
                <a:cs typeface="+mn-cs"/>
              </a:rPr>
              <a:t>solve problems systematically</a:t>
            </a:r>
          </a:p>
          <a:p>
            <a:pPr fontAlgn="base"/>
            <a:r>
              <a:rPr lang="en-US" sz="1200" b="0" i="0" kern="1200" dirty="0" smtClean="0">
                <a:solidFill>
                  <a:schemeClr val="tx1"/>
                </a:solidFill>
                <a:latin typeface="+mn-lt"/>
                <a:ea typeface="+mn-ea"/>
                <a:cs typeface="+mn-cs"/>
              </a:rPr>
              <a:t>identify the relevance and importance of ideas</a:t>
            </a:r>
          </a:p>
          <a:p>
            <a:pPr fontAlgn="base"/>
            <a:r>
              <a:rPr lang="en-US" sz="1200" b="0" i="0" kern="1200" dirty="0" smtClean="0">
                <a:solidFill>
                  <a:schemeClr val="tx1"/>
                </a:solidFill>
                <a:latin typeface="+mn-lt"/>
                <a:ea typeface="+mn-ea"/>
                <a:cs typeface="+mn-cs"/>
              </a:rPr>
              <a:t>reflect on the justification of one’s own beliefs and values”</a:t>
            </a:r>
          </a:p>
          <a:p>
            <a:pPr fontAlgn="base"/>
            <a:r>
              <a:rPr lang="en-US" sz="1200" b="0" i="0" kern="1200" dirty="0" smtClean="0">
                <a:solidFill>
                  <a:schemeClr val="tx1"/>
                </a:solidFill>
                <a:latin typeface="+mn-lt"/>
                <a:ea typeface="+mn-ea"/>
                <a:cs typeface="+mn-cs"/>
              </a:rPr>
              <a:t>(</a:t>
            </a:r>
            <a:r>
              <a:rPr lang="en-US" sz="1200" b="1" i="0" kern="1200" dirty="0" smtClean="0">
                <a:solidFill>
                  <a:schemeClr val="tx1"/>
                </a:solidFill>
                <a:latin typeface="+mn-lt"/>
                <a:ea typeface="+mn-ea"/>
                <a:cs typeface="+mn-cs"/>
              </a:rPr>
              <a:t>Source:</a:t>
            </a:r>
            <a:r>
              <a:rPr lang="en-US" sz="1200" b="0" i="0" kern="1200" dirty="0" smtClean="0">
                <a:solidFill>
                  <a:schemeClr val="tx1"/>
                </a:solidFill>
                <a:latin typeface="+mn-lt"/>
                <a:ea typeface="+mn-ea"/>
                <a:cs typeface="+mn-cs"/>
              </a:rPr>
              <a:t>  </a:t>
            </a:r>
            <a:r>
              <a:rPr lang="en-US" sz="1200" b="0" i="0" kern="1200" dirty="0" smtClean="0">
                <a:solidFill>
                  <a:schemeClr val="tx1"/>
                </a:solidFill>
                <a:latin typeface="+mn-lt"/>
                <a:ea typeface="+mn-ea"/>
                <a:cs typeface="+mn-cs"/>
                <a:hlinkClick r:id="rId4"/>
              </a:rPr>
              <a:t>Critical Thinking</a:t>
            </a:r>
            <a:r>
              <a:rPr lang="en-US" sz="1200" b="0" i="0" kern="1200" dirty="0" smtClean="0">
                <a:solidFill>
                  <a:schemeClr val="tx1"/>
                </a:solidFill>
                <a:latin typeface="+mn-lt"/>
                <a:ea typeface="+mn-ea"/>
                <a:cs typeface="+mn-cs"/>
              </a:rPr>
              <a:t>)</a:t>
            </a:r>
          </a:p>
          <a:p>
            <a:r>
              <a:rPr lang="en-US" sz="1200" b="0" i="0" kern="1200" dirty="0" smtClean="0">
                <a:solidFill>
                  <a:schemeClr val="tx1"/>
                </a:solidFill>
                <a:latin typeface="+mn-lt"/>
                <a:ea typeface="+mn-ea"/>
                <a:cs typeface="+mn-cs"/>
              </a:rPr>
              <a:t>The following </a:t>
            </a:r>
            <a:r>
              <a:rPr lang="en-US" sz="1200" b="0" i="0" kern="1200" dirty="0" smtClean="0">
                <a:solidFill>
                  <a:schemeClr val="tx1"/>
                </a:solidFill>
                <a:latin typeface="+mn-lt"/>
                <a:ea typeface="+mn-ea"/>
                <a:cs typeface="+mn-cs"/>
                <a:hlinkClick r:id="rId5"/>
              </a:rPr>
              <a:t>resource </a:t>
            </a:r>
            <a:r>
              <a:rPr lang="en-US" sz="1200" b="0" i="0" kern="1200" dirty="0" smtClean="0">
                <a:solidFill>
                  <a:schemeClr val="tx1"/>
                </a:solidFill>
                <a:latin typeface="+mn-lt"/>
                <a:ea typeface="+mn-ea"/>
                <a:cs typeface="+mn-cs"/>
              </a:rPr>
              <a:t>and Critical Thinking Planning Guide (above) can be used by both IT educators and students to use in IT courses in order to build a critical thinking improvement plan. (</a:t>
            </a:r>
            <a:r>
              <a:rPr lang="en-US" sz="1200" b="1" i="0" kern="1200" dirty="0" smtClean="0">
                <a:solidFill>
                  <a:schemeClr val="tx1"/>
                </a:solidFill>
                <a:latin typeface="+mn-lt"/>
                <a:ea typeface="+mn-ea"/>
                <a:cs typeface="+mn-cs"/>
              </a:rPr>
              <a:t>Source: </a:t>
            </a:r>
            <a:r>
              <a:rPr lang="en-US" sz="1200" b="0" i="0" kern="1200" dirty="0" smtClean="0">
                <a:solidFill>
                  <a:schemeClr val="tx1"/>
                </a:solidFill>
                <a:latin typeface="+mn-lt"/>
                <a:ea typeface="+mn-ea"/>
                <a:cs typeface="+mn-cs"/>
                <a:hlinkClick r:id="rId5"/>
              </a:rPr>
              <a:t>Educational Technology and Mobile Learning</a:t>
            </a:r>
            <a:r>
              <a:rPr lang="en-US" sz="1200" b="0" i="0" kern="1200" dirty="0" smtClean="0">
                <a:solidFill>
                  <a:schemeClr val="tx1"/>
                </a:solidFill>
                <a:latin typeface="+mn-lt"/>
                <a:ea typeface="+mn-ea"/>
                <a:cs typeface="+mn-cs"/>
              </a:rPr>
              <a:t>)</a:t>
            </a:r>
          </a:p>
          <a:p>
            <a:pPr fontAlgn="base"/>
            <a:r>
              <a:rPr lang="en-US" sz="1200" b="1" i="0" kern="1200" dirty="0" smtClean="0">
                <a:solidFill>
                  <a:schemeClr val="tx1"/>
                </a:solidFill>
                <a:latin typeface="+mn-lt"/>
                <a:ea typeface="+mn-ea"/>
                <a:cs typeface="+mn-cs"/>
              </a:rPr>
              <a:t>Troubleshooting:  </a:t>
            </a:r>
            <a:r>
              <a:rPr lang="en-US" sz="1200" b="0" i="0" kern="1200" dirty="0" smtClean="0">
                <a:solidFill>
                  <a:schemeClr val="tx1"/>
                </a:solidFill>
                <a:latin typeface="+mn-lt"/>
                <a:ea typeface="+mn-ea"/>
                <a:cs typeface="+mn-cs"/>
                <a:hlinkClick r:id="rId6"/>
              </a:rPr>
              <a:t>Troubleshooting </a:t>
            </a:r>
            <a:r>
              <a:rPr lang="en-US" sz="1200" b="0" i="0" kern="1200" dirty="0" smtClean="0">
                <a:solidFill>
                  <a:schemeClr val="tx1"/>
                </a:solidFill>
                <a:latin typeface="+mn-lt"/>
                <a:ea typeface="+mn-ea"/>
                <a:cs typeface="+mn-cs"/>
              </a:rPr>
              <a:t>is both a technical skill and an employability skill. Troubleshooting in the IT world is typically associated with </a:t>
            </a:r>
            <a:r>
              <a:rPr lang="en-US" sz="1200" b="0" i="0" kern="1200" dirty="0" smtClean="0">
                <a:solidFill>
                  <a:schemeClr val="tx1"/>
                </a:solidFill>
                <a:latin typeface="+mn-lt"/>
                <a:ea typeface="+mn-ea"/>
                <a:cs typeface="+mn-cs"/>
                <a:hlinkClick r:id="rId7"/>
              </a:rPr>
              <a:t>hardware</a:t>
            </a:r>
            <a:r>
              <a:rPr lang="en-US" sz="1200" b="0" i="0" kern="1200" dirty="0" smtClean="0">
                <a:solidFill>
                  <a:schemeClr val="tx1"/>
                </a:solidFill>
                <a:latin typeface="+mn-lt"/>
                <a:ea typeface="+mn-ea"/>
                <a:cs typeface="+mn-cs"/>
              </a:rPr>
              <a:t>, networking, software, systems, etc. IT students should understand customer service often plays a large role in successful troubleshooting efforts. So, there is not only technical knowledge needed, but being able to incorporate active listening, proper documentation, patience, and clear communication are all essentials of effective customer service. There are a number of troubleshooting forums and vendor-specific resources online. Here are a </a:t>
            </a:r>
            <a:r>
              <a:rPr lang="en-US" sz="1200" b="0" i="0" kern="1200" dirty="0" smtClean="0">
                <a:solidFill>
                  <a:schemeClr val="tx1"/>
                </a:solidFill>
                <a:latin typeface="+mn-lt"/>
                <a:ea typeface="+mn-ea"/>
                <a:cs typeface="+mn-cs"/>
                <a:hlinkClick r:id="rId8"/>
              </a:rPr>
              <a:t>simple</a:t>
            </a:r>
            <a:r>
              <a:rPr lang="en-US" sz="1200" b="0" i="0" kern="1200" dirty="0" smtClean="0">
                <a:solidFill>
                  <a:schemeClr val="tx1"/>
                </a:solidFill>
                <a:latin typeface="+mn-lt"/>
                <a:ea typeface="+mn-ea"/>
                <a:cs typeface="+mn-cs"/>
              </a:rPr>
              <a:t> </a:t>
            </a:r>
            <a:r>
              <a:rPr lang="en-US" sz="1200" b="0" i="0" kern="1200" dirty="0" smtClean="0">
                <a:solidFill>
                  <a:schemeClr val="tx1"/>
                </a:solidFill>
                <a:latin typeface="+mn-lt"/>
                <a:ea typeface="+mn-ea"/>
                <a:cs typeface="+mn-cs"/>
                <a:hlinkClick r:id="rId8"/>
              </a:rPr>
              <a:t> series of steps </a:t>
            </a:r>
            <a:r>
              <a:rPr lang="en-US" sz="1200" b="0" i="0" kern="1200" dirty="0" smtClean="0">
                <a:solidFill>
                  <a:schemeClr val="tx1"/>
                </a:solidFill>
                <a:latin typeface="+mn-lt"/>
                <a:ea typeface="+mn-ea"/>
                <a:cs typeface="+mn-cs"/>
              </a:rPr>
              <a:t>to consider when troubleshooting an IT problem.</a:t>
            </a:r>
          </a:p>
          <a:p>
            <a:pPr fontAlgn="base"/>
            <a:r>
              <a:rPr lang="en-US" sz="1200" b="0" i="0" kern="1200" dirty="0" smtClean="0">
                <a:solidFill>
                  <a:schemeClr val="tx1"/>
                </a:solidFill>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75625160-C149-4C5D-BDEB-030ED3D37141}" type="slidenum">
              <a:rPr lang="en-US" smtClean="0"/>
              <a:pPr/>
              <a:t>9</a:t>
            </a:fld>
            <a:endParaRPr lang="en-US"/>
          </a:p>
        </p:txBody>
      </p:sp>
    </p:spTree>
    <p:extLst>
      <p:ext uri="{BB962C8B-B14F-4D97-AF65-F5344CB8AC3E}">
        <p14:creationId xmlns:p14="http://schemas.microsoft.com/office/powerpoint/2010/main" val="10295034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b="1" kern="1200" dirty="0" smtClean="0">
                <a:solidFill>
                  <a:schemeClr val="tx1"/>
                </a:solidFill>
                <a:latin typeface="+mn-lt"/>
                <a:ea typeface="+mn-ea"/>
                <a:cs typeface="+mn-cs"/>
              </a:rPr>
              <a:t>Explain how what you do during the review process </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review courses, </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make suggestions to delete, update or add courses, </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how you determine if the degree or certificate has been “composed” to prepare a student for a particular IT career pathway</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how changes in career pathways impact the decisions you make because you are either involved in hiring or actually employed as a IT professional – in your case, Juan as a web developer, designer, </a:t>
            </a:r>
            <a:r>
              <a:rPr lang="en-US" sz="1200" b="1" kern="1200" dirty="0" err="1" smtClean="0">
                <a:solidFill>
                  <a:schemeClr val="tx1"/>
                </a:solidFill>
                <a:latin typeface="+mn-lt"/>
                <a:ea typeface="+mn-ea"/>
                <a:cs typeface="+mn-cs"/>
              </a:rPr>
              <a:t>UXr</a:t>
            </a:r>
            <a:r>
              <a:rPr lang="en-US" sz="1200" b="1" kern="1200" dirty="0" smtClean="0">
                <a:solidFill>
                  <a:schemeClr val="tx1"/>
                </a:solidFill>
                <a:latin typeface="+mn-lt"/>
                <a:ea typeface="+mn-ea"/>
                <a:cs typeface="+mn-cs"/>
              </a:rPr>
              <a:t>, etc.</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how you scan, analyze, and recommend particular employability skills should be embedded into the curriculum.</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And, anything else that comes to mind.</a:t>
            </a:r>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5625160-C149-4C5D-BDEB-030ED3D37141}" type="slidenum">
              <a:rPr lang="en-US" smtClean="0"/>
              <a:pPr/>
              <a:t>10</a:t>
            </a:fld>
            <a:endParaRPr lang="en-US"/>
          </a:p>
        </p:txBody>
      </p:sp>
    </p:spTree>
    <p:extLst>
      <p:ext uri="{BB962C8B-B14F-4D97-AF65-F5344CB8AC3E}">
        <p14:creationId xmlns:p14="http://schemas.microsoft.com/office/powerpoint/2010/main" val="3081003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US" sz="1200" b="1" kern="1200" dirty="0" smtClean="0">
                <a:solidFill>
                  <a:schemeClr val="tx1"/>
                </a:solidFill>
                <a:latin typeface="+mn-lt"/>
                <a:ea typeface="+mn-ea"/>
                <a:cs typeface="+mn-cs"/>
              </a:rPr>
              <a:t>Rich this is your point – Understanding Business Processes.  Must expect there are steps to follow and take the time to understand reasons for process.  </a:t>
            </a:r>
            <a:endParaRPr lang="en-US" sz="1200" kern="1200" dirty="0" smtClean="0">
              <a:solidFill>
                <a:schemeClr val="tx1"/>
              </a:solidFill>
              <a:latin typeface="+mn-lt"/>
              <a:ea typeface="+mn-ea"/>
              <a:cs typeface="+mn-cs"/>
            </a:endParaRPr>
          </a:p>
          <a:p>
            <a:r>
              <a:rPr lang="en-US" sz="1200" b="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Use it and then give a concrete example of it’s important in the workplace and </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what education and HR should focus on and/or introduce it in the classroom or as part of training, or </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how HR could screen for this type of technical/employability skill.</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If there is some additional thoughts on this, please share them.</a:t>
            </a:r>
          </a:p>
          <a:p>
            <a:pPr lvl="0"/>
            <a:endParaRPr lang="en-US" sz="1200" b="1" kern="1200" dirty="0" smtClean="0">
              <a:solidFill>
                <a:schemeClr val="tx1"/>
              </a:solidFill>
              <a:latin typeface="+mn-lt"/>
              <a:ea typeface="+mn-ea"/>
              <a:cs typeface="+mn-cs"/>
            </a:endParaRPr>
          </a:p>
          <a:p>
            <a:pPr fontAlgn="base"/>
            <a:r>
              <a:rPr lang="en-US" sz="1200" b="0" i="0" kern="1200" dirty="0" smtClean="0">
                <a:solidFill>
                  <a:schemeClr val="tx1"/>
                </a:solidFill>
                <a:latin typeface="+mn-lt"/>
                <a:ea typeface="+mn-ea"/>
                <a:cs typeface="+mn-cs"/>
              </a:rPr>
              <a:t>A business process is a collection of related, structured activities or tasks that produce a specific service or product (serve a particular goal) for a particular customer or customers. There are three main types of business processes:</a:t>
            </a:r>
          </a:p>
          <a:p>
            <a:pPr fontAlgn="base"/>
            <a:r>
              <a:rPr lang="en-US" sz="1200" b="0" i="0" kern="1200" dirty="0" smtClean="0">
                <a:solidFill>
                  <a:schemeClr val="tx1"/>
                </a:solidFill>
                <a:latin typeface="+mn-lt"/>
                <a:ea typeface="+mn-ea"/>
                <a:cs typeface="+mn-cs"/>
              </a:rPr>
              <a:t>Management processes that govern the operation of a system. Typical management processes include corporate governance and strategic management.</a:t>
            </a:r>
          </a:p>
          <a:p>
            <a:pPr fontAlgn="base"/>
            <a:r>
              <a:rPr lang="en-US" sz="1200" b="0" i="0" kern="1200" dirty="0" smtClean="0">
                <a:solidFill>
                  <a:schemeClr val="tx1"/>
                </a:solidFill>
                <a:latin typeface="+mn-lt"/>
                <a:ea typeface="+mn-ea"/>
                <a:cs typeface="+mn-cs"/>
              </a:rPr>
              <a:t>Operational processes that constitute the core business and create the primary value stream. Typical operational processes are purchasing, manufacturing, marketing, and sales.</a:t>
            </a:r>
          </a:p>
          <a:p>
            <a:pPr fontAlgn="base"/>
            <a:r>
              <a:rPr lang="en-US" sz="1200" b="0" i="0" kern="1200" dirty="0" smtClean="0">
                <a:solidFill>
                  <a:schemeClr val="tx1"/>
                </a:solidFill>
                <a:latin typeface="+mn-lt"/>
                <a:ea typeface="+mn-ea"/>
                <a:cs typeface="+mn-cs"/>
              </a:rPr>
              <a:t>Supporting processes that support the core processes. Examples include accounting, recruitment, and technical support.</a:t>
            </a:r>
          </a:p>
          <a:p>
            <a:pPr fontAlgn="base"/>
            <a:r>
              <a:rPr lang="en-US" sz="1200" b="0" i="0" kern="1200" dirty="0" smtClean="0">
                <a:solidFill>
                  <a:schemeClr val="tx1"/>
                </a:solidFill>
                <a:latin typeface="+mn-lt"/>
                <a:ea typeface="+mn-ea"/>
                <a:cs typeface="+mn-cs"/>
              </a:rPr>
              <a:t>(</a:t>
            </a:r>
            <a:r>
              <a:rPr lang="en-US" sz="1200" b="1" i="0" kern="1200" dirty="0" smtClean="0">
                <a:solidFill>
                  <a:schemeClr val="tx1"/>
                </a:solidFill>
                <a:latin typeface="+mn-lt"/>
                <a:ea typeface="+mn-ea"/>
                <a:cs typeface="+mn-cs"/>
              </a:rPr>
              <a:t>Source: </a:t>
            </a:r>
            <a:r>
              <a:rPr lang="en-US" sz="1200" b="0" i="0" kern="1200" dirty="0" smtClean="0">
                <a:solidFill>
                  <a:schemeClr val="tx1"/>
                </a:solidFill>
                <a:latin typeface="+mn-lt"/>
                <a:ea typeface="+mn-ea"/>
                <a:cs typeface="+mn-cs"/>
                <a:hlinkClick r:id="rId3"/>
              </a:rPr>
              <a:t>Wikipedia</a:t>
            </a:r>
            <a:r>
              <a:rPr lang="en-US" sz="1200" b="0" i="0" kern="1200" dirty="0" smtClean="0">
                <a:solidFill>
                  <a:schemeClr val="tx1"/>
                </a:solidFill>
                <a:latin typeface="+mn-lt"/>
                <a:ea typeface="+mn-ea"/>
                <a:cs typeface="+mn-cs"/>
              </a:rPr>
              <a:t>)</a:t>
            </a:r>
          </a:p>
          <a:p>
            <a:pPr fontAlgn="base"/>
            <a:endParaRPr lang="en-US" sz="1200" b="0" i="0" kern="1200" dirty="0" smtClean="0">
              <a:solidFill>
                <a:schemeClr val="tx1"/>
              </a:solidFill>
              <a:latin typeface="+mn-lt"/>
              <a:ea typeface="+mn-ea"/>
              <a:cs typeface="+mn-cs"/>
            </a:endParaRPr>
          </a:p>
          <a:p>
            <a:r>
              <a:rPr lang="en-US" sz="1200" b="1" kern="1200" dirty="0" smtClean="0">
                <a:solidFill>
                  <a:schemeClr val="tx1"/>
                </a:solidFill>
                <a:latin typeface="+mn-lt"/>
                <a:ea typeface="+mn-ea"/>
                <a:cs typeface="+mn-cs"/>
              </a:rPr>
              <a:t>Juan – This is your point. Time management.</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Use it and then give a concrete example of it’s important in the workplace and </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what education and HR should focus on and/or introduce it in the classroom or as part of training, or </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how HR could screen for this type of technical/employability skill.</a:t>
            </a: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Add in anything else that you want to explore here.</a:t>
            </a:r>
            <a:endParaRPr lang="en-US" sz="1200" kern="1200" dirty="0" smtClean="0">
              <a:solidFill>
                <a:schemeClr val="tx1"/>
              </a:solidFill>
              <a:latin typeface="+mn-lt"/>
              <a:ea typeface="+mn-ea"/>
              <a:cs typeface="+mn-cs"/>
            </a:endParaRPr>
          </a:p>
          <a:p>
            <a:pPr fontAlgn="base"/>
            <a:r>
              <a:rPr lang="en-US" sz="1200" b="0" i="0" kern="1200" dirty="0" smtClean="0">
                <a:solidFill>
                  <a:schemeClr val="tx1"/>
                </a:solidFill>
                <a:latin typeface="+mn-lt"/>
                <a:ea typeface="+mn-ea"/>
                <a:cs typeface="+mn-cs"/>
              </a:rPr>
              <a:t>These are all critical concepts for an IT student and worker.</a:t>
            </a:r>
          </a:p>
          <a:p>
            <a:pPr fontAlgn="base"/>
            <a:r>
              <a:rPr lang="en-US" sz="1200" b="0" i="0" kern="1200" dirty="0" smtClean="0">
                <a:solidFill>
                  <a:schemeClr val="tx1"/>
                </a:solidFill>
                <a:latin typeface="+mn-lt"/>
                <a:ea typeface="+mn-ea"/>
                <a:cs typeface="+mn-cs"/>
              </a:rPr>
              <a:t>Deadlines are related to time management, and sharing time management tips with IT students will serve them will when they enter the workforce.</a:t>
            </a:r>
          </a:p>
          <a:p>
            <a:pPr fontAlgn="base"/>
            <a:r>
              <a:rPr lang="en-US" sz="1200" b="1" i="0" kern="1200" dirty="0" smtClean="0">
                <a:solidFill>
                  <a:schemeClr val="tx1"/>
                </a:solidFill>
                <a:latin typeface="+mn-lt"/>
                <a:ea typeface="+mn-ea"/>
                <a:cs typeface="+mn-cs"/>
              </a:rPr>
              <a:t>The Fail Date:  </a:t>
            </a:r>
            <a:r>
              <a:rPr lang="en-US" sz="1200" b="0" i="0" kern="1200" dirty="0" smtClean="0">
                <a:solidFill>
                  <a:schemeClr val="tx1"/>
                </a:solidFill>
                <a:latin typeface="+mn-lt"/>
                <a:ea typeface="+mn-ea"/>
                <a:cs typeface="+mn-cs"/>
              </a:rPr>
              <a:t>This is considered the “test” deadline.  If you fail to meet this type of deadline, you won’t be asked back to work on a project for the group, company, contractor, etc.  You’ll know it’s a </a:t>
            </a:r>
            <a:r>
              <a:rPr lang="en-US" sz="1200" b="1" i="0" kern="1200" dirty="0" smtClean="0">
                <a:solidFill>
                  <a:schemeClr val="tx1"/>
                </a:solidFill>
                <a:latin typeface="+mn-lt"/>
                <a:ea typeface="+mn-ea"/>
                <a:cs typeface="+mn-cs"/>
              </a:rPr>
              <a:t>fail date deadline </a:t>
            </a:r>
            <a:r>
              <a:rPr lang="en-US" sz="1200" b="0" i="0" kern="1200" dirty="0" smtClean="0">
                <a:solidFill>
                  <a:schemeClr val="tx1"/>
                </a:solidFill>
                <a:latin typeface="+mn-lt"/>
                <a:ea typeface="+mn-ea"/>
                <a:cs typeface="+mn-cs"/>
              </a:rPr>
              <a:t>because the timeline seems unrealistic, a need for frequent updates will be part of the project specifications, and you are asked if there is a possibility of completing the project early. If you think you can actually meet the deadline, then break the task down into multiple parts with hourly deadlines.  If you think it’s a fail date deadline project, then either counter with a realistic deadline for deliverables or pass on the project.</a:t>
            </a:r>
          </a:p>
          <a:p>
            <a:pPr fontAlgn="base"/>
            <a:r>
              <a:rPr lang="en-US" sz="1200" b="1" i="0" kern="1200" dirty="0" smtClean="0">
                <a:solidFill>
                  <a:schemeClr val="tx1"/>
                </a:solidFill>
                <a:latin typeface="+mn-lt"/>
                <a:ea typeface="+mn-ea"/>
                <a:cs typeface="+mn-cs"/>
              </a:rPr>
              <a:t>Firm, but Flexible:  </a:t>
            </a:r>
            <a:r>
              <a:rPr lang="en-US" sz="1200" b="0" i="0" kern="1200" dirty="0" smtClean="0">
                <a:solidFill>
                  <a:schemeClr val="tx1"/>
                </a:solidFill>
                <a:latin typeface="+mn-lt"/>
                <a:ea typeface="+mn-ea"/>
                <a:cs typeface="+mn-cs"/>
              </a:rPr>
              <a:t>This is the most common type of deadline. The deadlines are “firm,” but there is a chance they won’t be met due to unexpected issues that might arise.   Find out why there is an aura of ambiguity around some or all of the deadlines. If the project authors actually know that some of these deadlines might be missed because of the unexpected issue, what aren’t they telling you? Find out.  Is it because another part of the project has been farmed out to another person or group and you will have to wait for them to complete their part of the project? This type of deadline is something you can succeed with. It just might take a bit of perseverance and patience on your end.</a:t>
            </a:r>
          </a:p>
          <a:p>
            <a:pPr fontAlgn="base"/>
            <a:r>
              <a:rPr lang="en-US" sz="1200" b="1" i="0" kern="1200" dirty="0" smtClean="0">
                <a:solidFill>
                  <a:schemeClr val="tx1"/>
                </a:solidFill>
                <a:latin typeface="+mn-lt"/>
                <a:ea typeface="+mn-ea"/>
                <a:cs typeface="+mn-cs"/>
              </a:rPr>
              <a:t>Stale Date:   </a:t>
            </a:r>
            <a:r>
              <a:rPr lang="en-US" sz="1200" b="0" i="0" kern="1200" dirty="0" smtClean="0">
                <a:solidFill>
                  <a:schemeClr val="tx1"/>
                </a:solidFill>
                <a:latin typeface="+mn-lt"/>
                <a:ea typeface="+mn-ea"/>
                <a:cs typeface="+mn-cs"/>
              </a:rPr>
              <a:t>Stale Date deadlines are attached to a project that isn’t really expected to go anywhere. It might be a pet project of someone at the top level of management that produced a lot of initial excitement and then is forgotten about as other projects receive higher priority, or it’s a project that doesn’t have actual resources attached to it and fades away as time goes by. Deadlines for these types of projects require acknowledgement of the deadline, keep it on your horizon, but expect that eventually no one will even remember what it was about. (</a:t>
            </a:r>
            <a:r>
              <a:rPr lang="en-US" sz="1200" b="1" i="0" kern="1200" dirty="0" smtClean="0">
                <a:solidFill>
                  <a:schemeClr val="tx1"/>
                </a:solidFill>
                <a:latin typeface="+mn-lt"/>
                <a:ea typeface="+mn-ea"/>
                <a:cs typeface="+mn-cs"/>
              </a:rPr>
              <a:t>Source: </a:t>
            </a:r>
            <a:r>
              <a:rPr lang="en-US" sz="1200" b="0" i="0" kern="1200" dirty="0" smtClean="0">
                <a:solidFill>
                  <a:schemeClr val="tx1"/>
                </a:solidFill>
                <a:latin typeface="+mn-lt"/>
                <a:ea typeface="+mn-ea"/>
                <a:cs typeface="+mn-cs"/>
              </a:rPr>
              <a:t>Adapted from </a:t>
            </a:r>
            <a:r>
              <a:rPr lang="en-US" sz="1200" b="0" i="0" kern="1200" dirty="0" smtClean="0">
                <a:solidFill>
                  <a:schemeClr val="tx1"/>
                </a:solidFill>
                <a:latin typeface="+mn-lt"/>
                <a:ea typeface="+mn-ea"/>
                <a:cs typeface="+mn-cs"/>
                <a:hlinkClick r:id="rId4"/>
              </a:rPr>
              <a:t>Gigoam.com</a:t>
            </a:r>
            <a:r>
              <a:rPr lang="en-US" sz="1200" b="0" i="0" kern="1200" dirty="0" smtClean="0">
                <a:solidFill>
                  <a:schemeClr val="tx1"/>
                </a:solidFill>
                <a:latin typeface="+mn-lt"/>
                <a:ea typeface="+mn-ea"/>
                <a:cs typeface="+mn-cs"/>
              </a:rPr>
              <a:t>)</a:t>
            </a:r>
          </a:p>
          <a:p>
            <a:pPr fontAlgn="base"/>
            <a:endParaRPr lang="en-US" sz="1200" b="0" i="0" kern="1200" dirty="0" smtClean="0">
              <a:solidFill>
                <a:schemeClr val="tx1"/>
              </a:solidFill>
              <a:latin typeface="+mn-lt"/>
              <a:ea typeface="+mn-ea"/>
              <a:cs typeface="+mn-cs"/>
            </a:endParaRPr>
          </a:p>
          <a:p>
            <a:pPr fontAlgn="base"/>
            <a:r>
              <a:rPr lang="en-US" sz="1200" b="1" i="0" kern="1200" dirty="0" smtClean="0">
                <a:solidFill>
                  <a:schemeClr val="tx1"/>
                </a:solidFill>
                <a:latin typeface="+mn-lt"/>
                <a:ea typeface="+mn-ea"/>
                <a:cs typeface="+mn-cs"/>
              </a:rPr>
              <a:t>Other Resources to Consider:</a:t>
            </a:r>
            <a:endParaRPr lang="en-US" sz="1200" b="0" i="0" kern="1200" dirty="0" smtClean="0">
              <a:solidFill>
                <a:schemeClr val="tx1"/>
              </a:solidFill>
              <a:latin typeface="+mn-lt"/>
              <a:ea typeface="+mn-ea"/>
              <a:cs typeface="+mn-cs"/>
            </a:endParaRPr>
          </a:p>
          <a:p>
            <a:pPr fontAlgn="base"/>
            <a:r>
              <a:rPr lang="en-US" sz="1200" b="0" i="0" kern="1200" dirty="0" smtClean="0">
                <a:solidFill>
                  <a:schemeClr val="tx1"/>
                </a:solidFill>
                <a:latin typeface="+mn-lt"/>
                <a:ea typeface="+mn-ea"/>
                <a:cs typeface="+mn-cs"/>
                <a:hlinkClick r:id="rId5"/>
              </a:rPr>
              <a:t>The Deal on Deadlines and What They Teach US</a:t>
            </a:r>
            <a:r>
              <a:rPr lang="en-US" sz="1200" b="0" i="0" kern="1200" dirty="0" smtClean="0">
                <a:solidFill>
                  <a:schemeClr val="tx1"/>
                </a:solidFill>
                <a:latin typeface="+mn-lt"/>
                <a:ea typeface="+mn-ea"/>
                <a:cs typeface="+mn-cs"/>
              </a:rPr>
              <a:t>, LinkedIn</a:t>
            </a:r>
          </a:p>
          <a:p>
            <a:pPr fontAlgn="base"/>
            <a:r>
              <a:rPr lang="en-US" sz="1200" b="0" i="0" kern="1200" dirty="0" smtClean="0">
                <a:solidFill>
                  <a:schemeClr val="tx1"/>
                </a:solidFill>
                <a:latin typeface="+mn-lt"/>
                <a:ea typeface="+mn-ea"/>
                <a:cs typeface="+mn-cs"/>
                <a:hlinkClick r:id="rId6"/>
              </a:rPr>
              <a:t>10 Time Management Tips that Work</a:t>
            </a:r>
            <a:r>
              <a:rPr lang="en-US" sz="1200" b="0" i="0" kern="1200" dirty="0" smtClean="0">
                <a:solidFill>
                  <a:schemeClr val="tx1"/>
                </a:solidFill>
                <a:latin typeface="+mn-lt"/>
                <a:ea typeface="+mn-ea"/>
                <a:cs typeface="+mn-cs"/>
              </a:rPr>
              <a:t>, Entrepreneur</a:t>
            </a:r>
          </a:p>
          <a:p>
            <a:pPr fontAlgn="base"/>
            <a:endParaRPr lang="en-US" sz="1200" b="0" i="0" kern="1200" dirty="0" smtClean="0">
              <a:solidFill>
                <a:schemeClr val="tx1"/>
              </a:solidFill>
              <a:latin typeface="+mn-lt"/>
              <a:ea typeface="+mn-ea"/>
              <a:cs typeface="+mn-cs"/>
            </a:endParaRPr>
          </a:p>
          <a:p>
            <a:pPr lvl="0"/>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5625160-C149-4C5D-BDEB-030ED3D37141}" type="slidenum">
              <a:rPr lang="en-US" smtClean="0"/>
              <a:pPr/>
              <a:t>11</a:t>
            </a:fld>
            <a:endParaRPr lang="en-US"/>
          </a:p>
        </p:txBody>
      </p:sp>
    </p:spTree>
    <p:extLst>
      <p:ext uri="{BB962C8B-B14F-4D97-AF65-F5344CB8AC3E}">
        <p14:creationId xmlns:p14="http://schemas.microsoft.com/office/powerpoint/2010/main" val="2093386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2F4DD42-85C1-4BBE-AD0A-3FC966F83B63}" type="datetimeFigureOut">
              <a:rPr lang="en-US" smtClean="0"/>
              <a:pPr/>
              <a:t>11/7/2014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F4DD42-85C1-4BBE-AD0A-3FC966F83B63}" type="datetimeFigureOut">
              <a:rPr lang="en-US" smtClean="0"/>
              <a:pPr/>
              <a:t>11/7/2014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F4DD42-85C1-4BBE-AD0A-3FC966F83B63}" type="datetimeFigureOut">
              <a:rPr lang="en-US" smtClean="0"/>
              <a:pPr/>
              <a:t>11/7/2014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2F4DD42-85C1-4BBE-AD0A-3FC966F83B63}" type="datetimeFigureOut">
              <a:rPr lang="en-US" smtClean="0"/>
              <a:pPr/>
              <a:t>11/7/2014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F4DD42-85C1-4BBE-AD0A-3FC966F83B63}" type="datetimeFigureOut">
              <a:rPr lang="en-US" smtClean="0"/>
              <a:pPr/>
              <a:t>11/7/2014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2F4DD42-85C1-4BBE-AD0A-3FC966F83B63}" type="datetimeFigureOut">
              <a:rPr lang="en-US" smtClean="0"/>
              <a:pPr/>
              <a:t>11/7/2014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F4DD42-85C1-4BBE-AD0A-3FC966F83B63}" type="datetimeFigureOut">
              <a:rPr lang="en-US" smtClean="0"/>
              <a:pPr/>
              <a:t>11/7/2014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F4DD42-85C1-4BBE-AD0A-3FC966F83B63}" type="datetimeFigureOut">
              <a:rPr lang="en-US" smtClean="0"/>
              <a:pPr/>
              <a:t>11/7/2014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F4DD42-85C1-4BBE-AD0A-3FC966F83B63}" type="datetimeFigureOut">
              <a:rPr lang="en-US" smtClean="0"/>
              <a:pPr/>
              <a:t>11/7/2014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F4DD42-85C1-4BBE-AD0A-3FC966F83B63}" type="datetimeFigureOut">
              <a:rPr lang="en-US" smtClean="0"/>
              <a:pPr/>
              <a:t>11/7/2014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F4DD42-85C1-4BBE-AD0A-3FC966F83B63}" type="datetimeFigureOut">
              <a:rPr lang="en-US" smtClean="0"/>
              <a:pPr/>
              <a:t>11/7/2014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97478B-ACE7-4910-9B15-AAA6CDE4027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F4DD42-85C1-4BBE-AD0A-3FC966F83B63}" type="datetimeFigureOut">
              <a:rPr lang="en-US" smtClean="0"/>
              <a:pPr/>
              <a:t>11/7/2014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97478B-ACE7-4910-9B15-AAA6CDE4027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borntolearn.mslearn.net/ccd/"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hyperlink" Target="http://www.coeforict.org/wp-content/uploads/2014/08/Who-What-When-Where-Why.jpg" TargetMode="Externa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mailto:Maureen.majury@bellevuecollege.ed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24400" y="990600"/>
            <a:ext cx="4419600" cy="2232025"/>
          </a:xfrm>
        </p:spPr>
        <p:txBody>
          <a:bodyPr>
            <a:noAutofit/>
          </a:bodyPr>
          <a:lstStyle/>
          <a:p>
            <a:r>
              <a:rPr lang="en-US" sz="5400" dirty="0" smtClean="0">
                <a:solidFill>
                  <a:schemeClr val="bg1"/>
                </a:solidFill>
              </a:rPr>
              <a:t>Partnering </a:t>
            </a:r>
            <a:br>
              <a:rPr lang="en-US" sz="5400" dirty="0" smtClean="0">
                <a:solidFill>
                  <a:schemeClr val="bg1"/>
                </a:solidFill>
              </a:rPr>
            </a:br>
            <a:r>
              <a:rPr lang="en-US" sz="5400" dirty="0" smtClean="0">
                <a:solidFill>
                  <a:schemeClr val="bg1"/>
                </a:solidFill>
              </a:rPr>
              <a:t>with Industry</a:t>
            </a:r>
            <a:r>
              <a:rPr lang="en-US" sz="5400" dirty="0" smtClean="0"/>
              <a:t/>
            </a:r>
            <a:br>
              <a:rPr lang="en-US" sz="5400" dirty="0" smtClean="0"/>
            </a:br>
            <a:endParaRPr lang="en-US" sz="5400" dirty="0"/>
          </a:p>
        </p:txBody>
      </p:sp>
      <p:sp>
        <p:nvSpPr>
          <p:cNvPr id="3" name="Subtitle 2"/>
          <p:cNvSpPr>
            <a:spLocks noGrp="1"/>
          </p:cNvSpPr>
          <p:nvPr>
            <p:ph type="subTitle" idx="1"/>
          </p:nvPr>
        </p:nvSpPr>
        <p:spPr>
          <a:xfrm>
            <a:off x="1295400" y="4038600"/>
            <a:ext cx="6477000" cy="2819400"/>
          </a:xfrm>
        </p:spPr>
        <p:txBody>
          <a:bodyPr>
            <a:normAutofit fontScale="25000" lnSpcReduction="20000"/>
          </a:bodyPr>
          <a:lstStyle/>
          <a:p>
            <a:pPr lvl="0" algn="l">
              <a:lnSpc>
                <a:spcPct val="120000"/>
              </a:lnSpc>
              <a:spcBef>
                <a:spcPts val="0"/>
              </a:spcBef>
            </a:pPr>
            <a:r>
              <a:rPr lang="en-US" sz="7200" b="1" dirty="0" smtClean="0">
                <a:solidFill>
                  <a:schemeClr val="accent4">
                    <a:lumMod val="50000"/>
                  </a:schemeClr>
                </a:solidFill>
              </a:rPr>
              <a:t>BECAUSE</a:t>
            </a:r>
            <a:r>
              <a:rPr lang="en-US" sz="7200" b="1" dirty="0" smtClean="0">
                <a:solidFill>
                  <a:schemeClr val="tx2"/>
                </a:solidFill>
              </a:rPr>
              <a:t> of </a:t>
            </a:r>
            <a:r>
              <a:rPr lang="en-US" sz="7200" b="1" dirty="0">
                <a:solidFill>
                  <a:schemeClr val="tx2"/>
                </a:solidFill>
              </a:rPr>
              <a:t>industry PARNTERNSHIPS </a:t>
            </a:r>
            <a:r>
              <a:rPr lang="en-US" sz="7200" b="1" dirty="0" smtClean="0">
                <a:solidFill>
                  <a:schemeClr val="tx2"/>
                </a:solidFill>
              </a:rPr>
              <a:t>the </a:t>
            </a:r>
            <a:r>
              <a:rPr lang="en-US" sz="7200" b="1" dirty="0">
                <a:solidFill>
                  <a:schemeClr val="tx2"/>
                </a:solidFill>
              </a:rPr>
              <a:t>Center of Excellence for Information </a:t>
            </a:r>
            <a:r>
              <a:rPr lang="en-US" sz="7200" b="1" dirty="0" smtClean="0">
                <a:solidFill>
                  <a:schemeClr val="tx2"/>
                </a:solidFill>
              </a:rPr>
              <a:t>&amp; Computing </a:t>
            </a:r>
            <a:r>
              <a:rPr lang="en-US" sz="7200" b="1" dirty="0">
                <a:solidFill>
                  <a:schemeClr val="tx2"/>
                </a:solidFill>
              </a:rPr>
              <a:t>Technology </a:t>
            </a:r>
            <a:r>
              <a:rPr lang="en-US" sz="7200" b="1" dirty="0" smtClean="0">
                <a:solidFill>
                  <a:schemeClr val="tx2"/>
                </a:solidFill>
              </a:rPr>
              <a:t> has been able </a:t>
            </a:r>
            <a:r>
              <a:rPr lang="en-US" sz="7200" b="1" dirty="0">
                <a:solidFill>
                  <a:schemeClr val="tx2"/>
                </a:solidFill>
              </a:rPr>
              <a:t>to provide a variety </a:t>
            </a:r>
            <a:r>
              <a:rPr lang="en-US" sz="7200" b="1" dirty="0" smtClean="0">
                <a:solidFill>
                  <a:schemeClr val="tx2"/>
                </a:solidFill>
              </a:rPr>
              <a:t>of services</a:t>
            </a:r>
            <a:r>
              <a:rPr lang="en-US" sz="7200" b="1" dirty="0">
                <a:solidFill>
                  <a:schemeClr val="tx2"/>
                </a:solidFill>
              </a:rPr>
              <a:t>, research, professional development opportunities, to </a:t>
            </a:r>
            <a:r>
              <a:rPr lang="en-US" sz="7200" b="1" dirty="0" smtClean="0">
                <a:solidFill>
                  <a:schemeClr val="tx2"/>
                </a:solidFill>
              </a:rPr>
              <a:t>support CTC faculty </a:t>
            </a:r>
            <a:r>
              <a:rPr lang="en-US" sz="7200" b="1" dirty="0">
                <a:solidFill>
                  <a:schemeClr val="tx2"/>
                </a:solidFill>
              </a:rPr>
              <a:t>in </a:t>
            </a:r>
            <a:r>
              <a:rPr lang="en-US" sz="7200" b="1" dirty="0" smtClean="0">
                <a:solidFill>
                  <a:schemeClr val="tx2"/>
                </a:solidFill>
              </a:rPr>
              <a:t>offering </a:t>
            </a:r>
            <a:r>
              <a:rPr lang="en-US" sz="7200" b="1" dirty="0">
                <a:solidFill>
                  <a:schemeClr val="tx2"/>
                </a:solidFill>
              </a:rPr>
              <a:t>the most current </a:t>
            </a:r>
            <a:r>
              <a:rPr lang="en-US" sz="7200" b="1" dirty="0" smtClean="0">
                <a:solidFill>
                  <a:schemeClr val="tx2"/>
                </a:solidFill>
              </a:rPr>
              <a:t> education/training </a:t>
            </a:r>
            <a:r>
              <a:rPr lang="en-US" sz="7200" b="1" dirty="0">
                <a:solidFill>
                  <a:schemeClr val="tx2"/>
                </a:solidFill>
              </a:rPr>
              <a:t>in information </a:t>
            </a:r>
            <a:r>
              <a:rPr lang="en-US" sz="7200" b="1" dirty="0" smtClean="0">
                <a:solidFill>
                  <a:schemeClr val="tx2"/>
                </a:solidFill>
              </a:rPr>
              <a:t>technology’s </a:t>
            </a:r>
            <a:r>
              <a:rPr lang="en-US" sz="7200" b="1" dirty="0">
                <a:solidFill>
                  <a:schemeClr val="tx2"/>
                </a:solidFill>
              </a:rPr>
              <a:t>technical </a:t>
            </a:r>
            <a:r>
              <a:rPr lang="en-US" sz="7200" b="1" dirty="0" smtClean="0">
                <a:solidFill>
                  <a:schemeClr val="tx2"/>
                </a:solidFill>
              </a:rPr>
              <a:t>and employability </a:t>
            </a:r>
            <a:r>
              <a:rPr lang="en-US" sz="7200" b="1" dirty="0">
                <a:solidFill>
                  <a:schemeClr val="tx2"/>
                </a:solidFill>
              </a:rPr>
              <a:t>skills </a:t>
            </a:r>
            <a:r>
              <a:rPr lang="en-US" sz="7200" b="1" dirty="0" smtClean="0">
                <a:solidFill>
                  <a:schemeClr val="tx2"/>
                </a:solidFill>
              </a:rPr>
              <a:t>to </a:t>
            </a:r>
            <a:r>
              <a:rPr lang="en-US" sz="7200" b="1" dirty="0">
                <a:solidFill>
                  <a:schemeClr val="tx2"/>
                </a:solidFill>
              </a:rPr>
              <a:t>our state’s community and technical </a:t>
            </a:r>
            <a:r>
              <a:rPr lang="en-US" sz="7200" b="1" dirty="0" smtClean="0">
                <a:solidFill>
                  <a:schemeClr val="tx2"/>
                </a:solidFill>
              </a:rPr>
              <a:t>colleges students</a:t>
            </a:r>
            <a:r>
              <a:rPr lang="en-US" sz="7200" b="1" dirty="0" smtClean="0">
                <a:solidFill>
                  <a:schemeClr val="tx2">
                    <a:lumMod val="75000"/>
                  </a:schemeClr>
                </a:solidFill>
              </a:rPr>
              <a:t>.  </a:t>
            </a:r>
            <a:r>
              <a:rPr lang="en-US" sz="7200" b="1" dirty="0" smtClean="0">
                <a:solidFill>
                  <a:schemeClr val="tx2"/>
                </a:solidFill>
              </a:rPr>
              <a:t>This ensures our </a:t>
            </a:r>
            <a:r>
              <a:rPr lang="en-US" sz="7200" b="1" dirty="0">
                <a:solidFill>
                  <a:schemeClr val="tx2"/>
                </a:solidFill>
              </a:rPr>
              <a:t>IT graduates are successfully </a:t>
            </a:r>
            <a:r>
              <a:rPr lang="en-US" sz="7200" b="1" dirty="0" smtClean="0">
                <a:solidFill>
                  <a:schemeClr val="tx2"/>
                </a:solidFill>
              </a:rPr>
              <a:t>prepared </a:t>
            </a:r>
            <a:r>
              <a:rPr lang="en-US" sz="7200" b="1" dirty="0">
                <a:solidFill>
                  <a:schemeClr val="tx2"/>
                </a:solidFill>
              </a:rPr>
              <a:t>to </a:t>
            </a:r>
            <a:r>
              <a:rPr lang="en-US" sz="7200" b="1" dirty="0" smtClean="0">
                <a:solidFill>
                  <a:schemeClr val="tx2"/>
                </a:solidFill>
              </a:rPr>
              <a:t>enter </a:t>
            </a:r>
            <a:r>
              <a:rPr lang="en-US" sz="7200" b="1" dirty="0">
                <a:solidFill>
                  <a:schemeClr val="tx2"/>
                </a:solidFill>
              </a:rPr>
              <a:t>the </a:t>
            </a:r>
            <a:r>
              <a:rPr lang="en-US" sz="7200" b="1" dirty="0" smtClean="0">
                <a:solidFill>
                  <a:schemeClr val="tx2"/>
                </a:solidFill>
              </a:rPr>
              <a:t>state’s workforce </a:t>
            </a:r>
            <a:r>
              <a:rPr lang="en-US" sz="7200" b="1" dirty="0">
                <a:solidFill>
                  <a:schemeClr val="tx2"/>
                </a:solidFill>
              </a:rPr>
              <a:t>and contribute in a meaningful </a:t>
            </a:r>
            <a:r>
              <a:rPr lang="en-US" sz="7200" b="1" dirty="0" smtClean="0">
                <a:solidFill>
                  <a:schemeClr val="tx2"/>
                </a:solidFill>
              </a:rPr>
              <a:t>way that keeps the state’s IT industry moving.</a:t>
            </a:r>
            <a:endParaRPr lang="en-US" sz="7200" b="1" dirty="0">
              <a:solidFill>
                <a:schemeClr val="tx2"/>
              </a:solidFill>
            </a:endParaRPr>
          </a:p>
          <a:p>
            <a:pPr algn="l"/>
            <a:endParaRPr lang="en-US" sz="5100" dirty="0">
              <a:solidFill>
                <a:schemeClr val="tx2"/>
              </a:solidFill>
            </a:endParaRPr>
          </a:p>
          <a:p>
            <a:endParaRPr lang="en-US" dirty="0"/>
          </a:p>
        </p:txBody>
      </p:sp>
      <p:pic>
        <p:nvPicPr>
          <p:cNvPr id="4" name="Picture 3" descr="The Ideal IT Student.JPG"/>
          <p:cNvPicPr/>
          <p:nvPr/>
        </p:nvPicPr>
        <p:blipFill>
          <a:blip r:embed="rId2" cstate="print"/>
          <a:stretch>
            <a:fillRect/>
          </a:stretch>
        </p:blipFill>
        <p:spPr>
          <a:xfrm>
            <a:off x="533400" y="838200"/>
            <a:ext cx="4343400" cy="304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03985" y="381000"/>
            <a:ext cx="8229600" cy="6172200"/>
          </a:xfrm>
        </p:spPr>
        <p:txBody>
          <a:bodyPr>
            <a:normAutofit fontScale="77500" lnSpcReduction="20000"/>
          </a:bodyPr>
          <a:lstStyle/>
          <a:p>
            <a:pPr marL="0" marR="0">
              <a:spcBef>
                <a:spcPts val="0"/>
              </a:spcBef>
              <a:spcAft>
                <a:spcPts val="0"/>
              </a:spcAft>
              <a:buNone/>
            </a:pPr>
            <a:r>
              <a:rPr lang="en-US" dirty="0" smtClean="0">
                <a:solidFill>
                  <a:schemeClr val="tx2"/>
                </a:solidFill>
                <a:ea typeface="Calibri"/>
                <a:cs typeface="Times New Roman"/>
              </a:rPr>
              <a:t>A new report, </a:t>
            </a:r>
            <a:r>
              <a:rPr lang="en-US" b="1" i="1" dirty="0" smtClean="0">
                <a:solidFill>
                  <a:schemeClr val="tx2"/>
                </a:solidFill>
                <a:ea typeface="Calibri"/>
                <a:cs typeface="Times New Roman"/>
              </a:rPr>
              <a:t>Building an IT-Ready Washington:  2015 and Beyond,</a:t>
            </a:r>
            <a:r>
              <a:rPr lang="en-US" dirty="0" smtClean="0">
                <a:solidFill>
                  <a:schemeClr val="tx2"/>
                </a:solidFill>
                <a:ea typeface="Calibri"/>
                <a:cs typeface="Times New Roman"/>
              </a:rPr>
              <a:t> </a:t>
            </a:r>
            <a:r>
              <a:rPr lang="en-US" dirty="0">
                <a:solidFill>
                  <a:schemeClr val="tx2"/>
                </a:solidFill>
                <a:ea typeface="Calibri"/>
                <a:cs typeface="Times New Roman"/>
              </a:rPr>
              <a:t>the Center produced will be used to demonstrate how industry partnership consistently produce tangible results that directly impact all of the work the Center conducts and produces.  </a:t>
            </a:r>
            <a:endParaRPr lang="en-US" sz="2800" dirty="0">
              <a:solidFill>
                <a:schemeClr val="tx2"/>
              </a:solidFill>
              <a:ea typeface="Calibri"/>
              <a:cs typeface="Times New Roman"/>
            </a:endParaRPr>
          </a:p>
          <a:p>
            <a:pPr marL="0" marR="0">
              <a:spcBef>
                <a:spcPts val="0"/>
              </a:spcBef>
              <a:spcAft>
                <a:spcPts val="0"/>
              </a:spcAft>
            </a:pPr>
            <a:endParaRPr lang="en-US" sz="2800" dirty="0">
              <a:solidFill>
                <a:schemeClr val="tx2"/>
              </a:solidFill>
              <a:ea typeface="Calibri"/>
              <a:cs typeface="Times New Roman"/>
            </a:endParaRPr>
          </a:p>
          <a:p>
            <a:pPr marL="0" marR="0">
              <a:spcBef>
                <a:spcPts val="0"/>
              </a:spcBef>
              <a:spcAft>
                <a:spcPts val="0"/>
              </a:spcAft>
              <a:buNone/>
            </a:pPr>
            <a:endParaRPr lang="en-US" dirty="0" smtClean="0">
              <a:solidFill>
                <a:schemeClr val="tx2"/>
              </a:solidFill>
              <a:ea typeface="Calibri"/>
              <a:cs typeface="Times New Roman"/>
            </a:endParaRPr>
          </a:p>
          <a:p>
            <a:pPr marL="0" marR="0">
              <a:spcBef>
                <a:spcPts val="0"/>
              </a:spcBef>
              <a:spcAft>
                <a:spcPts val="0"/>
              </a:spcAft>
              <a:buNone/>
            </a:pPr>
            <a:endParaRPr lang="en-US" dirty="0">
              <a:solidFill>
                <a:schemeClr val="tx2"/>
              </a:solidFill>
              <a:ea typeface="Calibri"/>
              <a:cs typeface="Times New Roman"/>
            </a:endParaRPr>
          </a:p>
          <a:p>
            <a:pPr marL="0" marR="0">
              <a:spcBef>
                <a:spcPts val="0"/>
              </a:spcBef>
              <a:spcAft>
                <a:spcPts val="0"/>
              </a:spcAft>
              <a:buNone/>
            </a:pPr>
            <a:endParaRPr lang="en-US" dirty="0" smtClean="0">
              <a:solidFill>
                <a:schemeClr val="tx2"/>
              </a:solidFill>
              <a:ea typeface="Calibri"/>
              <a:cs typeface="Times New Roman"/>
            </a:endParaRPr>
          </a:p>
          <a:p>
            <a:pPr marL="0" marR="0">
              <a:spcBef>
                <a:spcPts val="0"/>
              </a:spcBef>
              <a:spcAft>
                <a:spcPts val="0"/>
              </a:spcAft>
              <a:buNone/>
            </a:pPr>
            <a:endParaRPr lang="en-US" dirty="0" smtClean="0">
              <a:solidFill>
                <a:schemeClr val="tx2"/>
              </a:solidFill>
              <a:ea typeface="Calibri"/>
              <a:cs typeface="Times New Roman"/>
            </a:endParaRPr>
          </a:p>
          <a:p>
            <a:pPr marL="0" marR="0">
              <a:spcBef>
                <a:spcPts val="0"/>
              </a:spcBef>
              <a:spcAft>
                <a:spcPts val="0"/>
              </a:spcAft>
              <a:buNone/>
            </a:pPr>
            <a:endParaRPr lang="en-US" dirty="0">
              <a:solidFill>
                <a:schemeClr val="tx2"/>
              </a:solidFill>
              <a:ea typeface="Calibri"/>
              <a:cs typeface="Times New Roman"/>
            </a:endParaRPr>
          </a:p>
          <a:p>
            <a:pPr marL="0" marR="0">
              <a:spcBef>
                <a:spcPts val="0"/>
              </a:spcBef>
              <a:spcAft>
                <a:spcPts val="0"/>
              </a:spcAft>
              <a:buNone/>
            </a:pPr>
            <a:endParaRPr lang="en-US" dirty="0" smtClean="0">
              <a:solidFill>
                <a:schemeClr val="tx2"/>
              </a:solidFill>
              <a:ea typeface="Calibri"/>
              <a:cs typeface="Times New Roman"/>
            </a:endParaRPr>
          </a:p>
          <a:p>
            <a:pPr marL="0" marR="0">
              <a:spcBef>
                <a:spcPts val="0"/>
              </a:spcBef>
              <a:spcAft>
                <a:spcPts val="0"/>
              </a:spcAft>
              <a:buNone/>
            </a:pPr>
            <a:endParaRPr lang="en-US" dirty="0" smtClean="0">
              <a:solidFill>
                <a:schemeClr val="tx2"/>
              </a:solidFill>
              <a:ea typeface="Calibri"/>
              <a:cs typeface="Times New Roman"/>
            </a:endParaRPr>
          </a:p>
          <a:p>
            <a:pPr marL="0" marR="0">
              <a:spcBef>
                <a:spcPts val="0"/>
              </a:spcBef>
              <a:spcAft>
                <a:spcPts val="0"/>
              </a:spcAft>
              <a:buNone/>
            </a:pPr>
            <a:endParaRPr lang="en-US" dirty="0">
              <a:solidFill>
                <a:schemeClr val="tx2"/>
              </a:solidFill>
              <a:ea typeface="Calibri"/>
              <a:cs typeface="Times New Roman"/>
            </a:endParaRPr>
          </a:p>
          <a:p>
            <a:pPr marL="0" marR="0">
              <a:spcBef>
                <a:spcPts val="0"/>
              </a:spcBef>
              <a:spcAft>
                <a:spcPts val="0"/>
              </a:spcAft>
              <a:buNone/>
            </a:pPr>
            <a:r>
              <a:rPr lang="en-US" dirty="0" smtClean="0">
                <a:solidFill>
                  <a:schemeClr val="tx2"/>
                </a:solidFill>
                <a:ea typeface="Calibri"/>
                <a:cs typeface="Times New Roman"/>
              </a:rPr>
              <a:t>The report, created by the Center and its IT industry professional partners serves as </a:t>
            </a:r>
            <a:r>
              <a:rPr lang="en-US" dirty="0">
                <a:solidFill>
                  <a:schemeClr val="tx2"/>
                </a:solidFill>
                <a:ea typeface="Calibri"/>
                <a:cs typeface="Times New Roman"/>
              </a:rPr>
              <a:t>a </a:t>
            </a:r>
            <a:r>
              <a:rPr lang="en-US" dirty="0" smtClean="0">
                <a:solidFill>
                  <a:schemeClr val="tx2"/>
                </a:solidFill>
                <a:ea typeface="Calibri"/>
                <a:cs typeface="Times New Roman"/>
              </a:rPr>
              <a:t>practical resource </a:t>
            </a:r>
            <a:r>
              <a:rPr lang="en-US" dirty="0">
                <a:solidFill>
                  <a:schemeClr val="tx2"/>
                </a:solidFill>
                <a:ea typeface="Calibri"/>
                <a:cs typeface="Times New Roman"/>
              </a:rPr>
              <a:t>for IT faculty </a:t>
            </a:r>
            <a:r>
              <a:rPr lang="en-US" dirty="0" smtClean="0">
                <a:solidFill>
                  <a:schemeClr val="tx2"/>
                </a:solidFill>
                <a:ea typeface="Calibri"/>
                <a:cs typeface="Times New Roman"/>
              </a:rPr>
              <a:t>and student.  It offers </a:t>
            </a:r>
            <a:r>
              <a:rPr lang="en-US" dirty="0">
                <a:solidFill>
                  <a:schemeClr val="tx2"/>
                </a:solidFill>
                <a:ea typeface="Calibri"/>
                <a:cs typeface="Times New Roman"/>
              </a:rPr>
              <a:t>sound, practical tips, tools, and resources to improve the quality of the classroom experience as well as generate more well-rounded and work- and IT-ready </a:t>
            </a:r>
            <a:r>
              <a:rPr lang="en-US" dirty="0" smtClean="0">
                <a:solidFill>
                  <a:schemeClr val="tx2"/>
                </a:solidFill>
                <a:ea typeface="Calibri"/>
                <a:cs typeface="Times New Roman"/>
              </a:rPr>
              <a:t>graduates</a:t>
            </a:r>
            <a:r>
              <a:rPr lang="en-US" dirty="0">
                <a:solidFill>
                  <a:schemeClr val="tx2"/>
                </a:solidFill>
                <a:ea typeface="Calibri"/>
                <a:cs typeface="Times New Roman"/>
              </a:rPr>
              <a:t>.</a:t>
            </a:r>
            <a:endParaRPr lang="en-US" sz="2800" dirty="0">
              <a:solidFill>
                <a:schemeClr val="tx2"/>
              </a:solidFill>
              <a:ea typeface="Calibri"/>
              <a:cs typeface="Times New Roman"/>
            </a:endParaRPr>
          </a:p>
          <a:p>
            <a:pPr>
              <a:buNone/>
            </a:pPr>
            <a:endParaRPr lang="en-US" dirty="0"/>
          </a:p>
        </p:txBody>
      </p:sp>
      <p:pic>
        <p:nvPicPr>
          <p:cNvPr id="5" name="Picture 4" descr="The Ideal IT Student Diagram.JPG"/>
          <p:cNvPicPr>
            <a:picLocks noChangeAspect="1"/>
          </p:cNvPicPr>
          <p:nvPr/>
        </p:nvPicPr>
        <p:blipFill>
          <a:blip r:embed="rId2" cstate="print"/>
          <a:stretch>
            <a:fillRect/>
          </a:stretch>
        </p:blipFill>
        <p:spPr>
          <a:xfrm>
            <a:off x="609600" y="2438400"/>
            <a:ext cx="2209800" cy="1698483"/>
          </a:xfrm>
          <a:prstGeom prst="rect">
            <a:avLst/>
          </a:prstGeom>
        </p:spPr>
      </p:pic>
      <p:pic>
        <p:nvPicPr>
          <p:cNvPr id="6" name="Picture 5" descr="The Ideal IT Student.JPG"/>
          <p:cNvPicPr/>
          <p:nvPr/>
        </p:nvPicPr>
        <p:blipFill>
          <a:blip r:embed="rId3" cstate="print"/>
          <a:stretch>
            <a:fillRect/>
          </a:stretch>
        </p:blipFill>
        <p:spPr>
          <a:xfrm>
            <a:off x="3200400" y="2438400"/>
            <a:ext cx="2286000" cy="1676400"/>
          </a:xfrm>
          <a:prstGeom prst="rect">
            <a:avLst/>
          </a:prstGeom>
        </p:spPr>
      </p:pic>
      <p:pic>
        <p:nvPicPr>
          <p:cNvPr id="7" name="Picture 6" descr="The Ideal IT Student Detailed Attributes.JPG"/>
          <p:cNvPicPr>
            <a:picLocks noChangeAspect="1"/>
          </p:cNvPicPr>
          <p:nvPr/>
        </p:nvPicPr>
        <p:blipFill>
          <a:blip r:embed="rId4" cstate="print"/>
          <a:stretch>
            <a:fillRect/>
          </a:stretch>
        </p:blipFill>
        <p:spPr>
          <a:xfrm>
            <a:off x="5844578" y="2438400"/>
            <a:ext cx="2277520" cy="16764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1143000"/>
          </a:xfrm>
        </p:spPr>
        <p:txBody>
          <a:bodyPr/>
          <a:lstStyle/>
          <a:p>
            <a:r>
              <a:rPr lang="en-US" b="1" dirty="0" smtClean="0">
                <a:solidFill>
                  <a:schemeClr val="bg1"/>
                </a:solidFill>
              </a:rPr>
              <a:t>Who are our panelists?</a:t>
            </a:r>
            <a:endParaRPr lang="en-US" b="1" dirty="0">
              <a:solidFill>
                <a:schemeClr val="bg1"/>
              </a:solidFill>
            </a:endParaRPr>
          </a:p>
        </p:txBody>
      </p:sp>
      <p:pic>
        <p:nvPicPr>
          <p:cNvPr id="1027" name="Picture 3"/>
          <p:cNvPicPr>
            <a:picLocks noGrp="1" noChangeAspect="1" noChangeArrowheads="1"/>
          </p:cNvPicPr>
          <p:nvPr>
            <p:ph idx="1"/>
          </p:nvPr>
        </p:nvPicPr>
        <p:blipFill>
          <a:blip r:embed="rId2" cstate="print"/>
          <a:srcRect/>
          <a:stretch>
            <a:fillRect/>
          </a:stretch>
        </p:blipFill>
        <p:spPr bwMode="auto">
          <a:xfrm>
            <a:off x="533400" y="838200"/>
            <a:ext cx="1066800" cy="1000526"/>
          </a:xfrm>
          <a:prstGeom prst="rect">
            <a:avLst/>
          </a:prstGeom>
          <a:noFill/>
          <a:ln w="9525">
            <a:noFill/>
            <a:miter lim="800000"/>
            <a:headEnd/>
            <a:tailEnd/>
          </a:ln>
        </p:spPr>
      </p:pic>
      <p:sp>
        <p:nvSpPr>
          <p:cNvPr id="6" name="TextBox 5"/>
          <p:cNvSpPr txBox="1"/>
          <p:nvPr/>
        </p:nvSpPr>
        <p:spPr>
          <a:xfrm>
            <a:off x="1600200" y="990600"/>
            <a:ext cx="7239000" cy="5509200"/>
          </a:xfrm>
          <a:prstGeom prst="rect">
            <a:avLst/>
          </a:prstGeom>
          <a:noFill/>
        </p:spPr>
        <p:txBody>
          <a:bodyPr wrap="square" rtlCol="0">
            <a:spAutoFit/>
          </a:bodyPr>
          <a:lstStyle/>
          <a:p>
            <a:r>
              <a:rPr lang="en-US" sz="3200" dirty="0" smtClean="0">
                <a:solidFill>
                  <a:schemeClr val="tx2"/>
                </a:solidFill>
              </a:rPr>
              <a:t>Jonny Chambers, Microsoft</a:t>
            </a:r>
          </a:p>
          <a:p>
            <a:endParaRPr lang="en-US" sz="3200" dirty="0" smtClean="0">
              <a:solidFill>
                <a:schemeClr val="tx2"/>
              </a:solidFill>
            </a:endParaRPr>
          </a:p>
          <a:p>
            <a:r>
              <a:rPr lang="en-US" sz="3200" dirty="0" smtClean="0">
                <a:solidFill>
                  <a:schemeClr val="tx2"/>
                </a:solidFill>
              </a:rPr>
              <a:t>Rich James, F5 Networks</a:t>
            </a:r>
          </a:p>
          <a:p>
            <a:endParaRPr lang="en-US" sz="3200" dirty="0" smtClean="0">
              <a:solidFill>
                <a:schemeClr val="tx2"/>
              </a:solidFill>
            </a:endParaRPr>
          </a:p>
          <a:p>
            <a:r>
              <a:rPr lang="en-US" sz="3200" dirty="0" smtClean="0">
                <a:solidFill>
                  <a:schemeClr val="tx2"/>
                </a:solidFill>
              </a:rPr>
              <a:t>Eden </a:t>
            </a:r>
            <a:r>
              <a:rPr lang="en-US" sz="3200" dirty="0" err="1" smtClean="0">
                <a:solidFill>
                  <a:schemeClr val="tx2"/>
                </a:solidFill>
              </a:rPr>
              <a:t>Lasatar</a:t>
            </a:r>
            <a:r>
              <a:rPr lang="en-US" sz="3200" dirty="0" smtClean="0">
                <a:solidFill>
                  <a:schemeClr val="tx2"/>
                </a:solidFill>
              </a:rPr>
              <a:t>, Bellevue College</a:t>
            </a:r>
          </a:p>
          <a:p>
            <a:endParaRPr lang="en-US" sz="3200" dirty="0" smtClean="0">
              <a:solidFill>
                <a:schemeClr val="tx2"/>
              </a:solidFill>
            </a:endParaRPr>
          </a:p>
          <a:p>
            <a:r>
              <a:rPr lang="en-US" sz="3200" dirty="0" smtClean="0">
                <a:solidFill>
                  <a:schemeClr val="tx2"/>
                </a:solidFill>
              </a:rPr>
              <a:t>Chris Orth, Game Dev. Education</a:t>
            </a:r>
          </a:p>
          <a:p>
            <a:endParaRPr lang="en-US" sz="3200" dirty="0" smtClean="0">
              <a:solidFill>
                <a:schemeClr val="tx2"/>
              </a:solidFill>
            </a:endParaRPr>
          </a:p>
          <a:p>
            <a:r>
              <a:rPr lang="en-US" sz="3200" dirty="0" smtClean="0">
                <a:solidFill>
                  <a:schemeClr val="tx2"/>
                </a:solidFill>
              </a:rPr>
              <a:t>Juan Ulloa, EagleView Technologies</a:t>
            </a:r>
          </a:p>
          <a:p>
            <a:endParaRPr lang="en-US" sz="3200" dirty="0" smtClean="0">
              <a:solidFill>
                <a:schemeClr val="tx2"/>
              </a:solidFill>
            </a:endParaRPr>
          </a:p>
          <a:p>
            <a:r>
              <a:rPr lang="en-US" sz="3200" dirty="0" smtClean="0">
                <a:solidFill>
                  <a:schemeClr val="tx2"/>
                </a:solidFill>
              </a:rPr>
              <a:t>Valerie Goulds, Microsoft</a:t>
            </a:r>
          </a:p>
        </p:txBody>
      </p:sp>
      <p:pic>
        <p:nvPicPr>
          <p:cNvPr id="1028" name="Picture 4"/>
          <p:cNvPicPr>
            <a:picLocks noChangeAspect="1" noChangeArrowheads="1"/>
          </p:cNvPicPr>
          <p:nvPr/>
        </p:nvPicPr>
        <p:blipFill>
          <a:blip r:embed="rId3" cstate="print"/>
          <a:srcRect/>
          <a:stretch>
            <a:fillRect/>
          </a:stretch>
        </p:blipFill>
        <p:spPr bwMode="auto">
          <a:xfrm>
            <a:off x="6324600" y="5465674"/>
            <a:ext cx="1066800" cy="1211884"/>
          </a:xfrm>
          <a:prstGeom prst="rect">
            <a:avLst/>
          </a:prstGeom>
          <a:noFill/>
          <a:ln w="9525">
            <a:noFill/>
            <a:miter lim="800000"/>
            <a:headEnd/>
            <a:tailEnd/>
          </a:ln>
        </p:spPr>
      </p:pic>
      <p:pic>
        <p:nvPicPr>
          <p:cNvPr id="1029" name="Picture 5"/>
          <p:cNvPicPr>
            <a:picLocks noChangeAspect="1" noChangeArrowheads="1"/>
          </p:cNvPicPr>
          <p:nvPr/>
        </p:nvPicPr>
        <p:blipFill>
          <a:blip r:embed="rId4" cstate="print"/>
          <a:srcRect/>
          <a:stretch>
            <a:fillRect/>
          </a:stretch>
        </p:blipFill>
        <p:spPr bwMode="auto">
          <a:xfrm>
            <a:off x="6019800" y="1600200"/>
            <a:ext cx="1219200" cy="1243914"/>
          </a:xfrm>
          <a:prstGeom prst="rect">
            <a:avLst/>
          </a:prstGeom>
          <a:noFill/>
          <a:ln w="9525">
            <a:noFill/>
            <a:miter lim="800000"/>
            <a:headEnd/>
            <a:tailEnd/>
          </a:ln>
        </p:spPr>
      </p:pic>
      <p:pic>
        <p:nvPicPr>
          <p:cNvPr id="9" name="Picture 8" descr="Eden Lasater.JPG"/>
          <p:cNvPicPr>
            <a:picLocks noChangeAspect="1"/>
          </p:cNvPicPr>
          <p:nvPr/>
        </p:nvPicPr>
        <p:blipFill>
          <a:blip r:embed="rId5" cstate="print"/>
          <a:stretch>
            <a:fillRect/>
          </a:stretch>
        </p:blipFill>
        <p:spPr>
          <a:xfrm>
            <a:off x="381000" y="2590800"/>
            <a:ext cx="1222047" cy="1218545"/>
          </a:xfrm>
          <a:prstGeom prst="rect">
            <a:avLst/>
          </a:prstGeom>
        </p:spPr>
      </p:pic>
      <p:pic>
        <p:nvPicPr>
          <p:cNvPr id="1030" name="Picture 6"/>
          <p:cNvPicPr>
            <a:picLocks noChangeAspect="1" noChangeArrowheads="1"/>
          </p:cNvPicPr>
          <p:nvPr/>
        </p:nvPicPr>
        <p:blipFill>
          <a:blip r:embed="rId6" cstate="print"/>
          <a:srcRect/>
          <a:stretch>
            <a:fillRect/>
          </a:stretch>
        </p:blipFill>
        <p:spPr bwMode="auto">
          <a:xfrm>
            <a:off x="7239000" y="3581400"/>
            <a:ext cx="1066800" cy="1112684"/>
          </a:xfrm>
          <a:prstGeom prst="rect">
            <a:avLst/>
          </a:prstGeom>
          <a:noFill/>
          <a:ln w="9525">
            <a:noFill/>
            <a:miter lim="800000"/>
            <a:headEnd/>
            <a:tailEnd/>
          </a:ln>
        </p:spPr>
      </p:pic>
      <p:pic>
        <p:nvPicPr>
          <p:cNvPr id="1031" name="Picture 7"/>
          <p:cNvPicPr>
            <a:picLocks noChangeAspect="1" noChangeArrowheads="1"/>
          </p:cNvPicPr>
          <p:nvPr/>
        </p:nvPicPr>
        <p:blipFill>
          <a:blip r:embed="rId7" cstate="print"/>
          <a:srcRect b="14674"/>
          <a:stretch>
            <a:fillRect/>
          </a:stretch>
        </p:blipFill>
        <p:spPr bwMode="auto">
          <a:xfrm>
            <a:off x="533400" y="4419600"/>
            <a:ext cx="838199" cy="1096644"/>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They will tell you…</a:t>
            </a:r>
            <a:endParaRPr lang="en-US" dirty="0"/>
          </a:p>
        </p:txBody>
      </p:sp>
      <p:sp>
        <p:nvSpPr>
          <p:cNvPr id="3" name="Content Placeholder 2"/>
          <p:cNvSpPr>
            <a:spLocks noGrp="1"/>
          </p:cNvSpPr>
          <p:nvPr>
            <p:ph idx="1"/>
          </p:nvPr>
        </p:nvSpPr>
        <p:spPr/>
        <p:txBody>
          <a:bodyPr>
            <a:normAutofit lnSpcReduction="10000"/>
          </a:bodyPr>
          <a:lstStyle/>
          <a:p>
            <a:pPr lvl="0"/>
            <a:r>
              <a:rPr lang="en-US" b="1" dirty="0" smtClean="0">
                <a:solidFill>
                  <a:schemeClr val="tx2">
                    <a:lumMod val="75000"/>
                  </a:schemeClr>
                </a:solidFill>
              </a:rPr>
              <a:t>name, title, (what they do)</a:t>
            </a:r>
            <a:endParaRPr lang="en-US" dirty="0" smtClean="0">
              <a:solidFill>
                <a:schemeClr val="tx2">
                  <a:lumMod val="75000"/>
                </a:schemeClr>
              </a:solidFill>
            </a:endParaRPr>
          </a:p>
          <a:p>
            <a:pPr lvl="0"/>
            <a:r>
              <a:rPr lang="en-US" b="1" dirty="0" smtClean="0">
                <a:solidFill>
                  <a:schemeClr val="tx2">
                    <a:lumMod val="75000"/>
                  </a:schemeClr>
                </a:solidFill>
              </a:rPr>
              <a:t>organization/company, (what it does),</a:t>
            </a:r>
            <a:endParaRPr lang="en-US" dirty="0" smtClean="0">
              <a:solidFill>
                <a:schemeClr val="tx2">
                  <a:lumMod val="75000"/>
                </a:schemeClr>
              </a:solidFill>
            </a:endParaRPr>
          </a:p>
          <a:p>
            <a:pPr lvl="0"/>
            <a:r>
              <a:rPr lang="en-US" b="1" dirty="0" smtClean="0">
                <a:solidFill>
                  <a:schemeClr val="tx2">
                    <a:lumMod val="75000"/>
                  </a:schemeClr>
                </a:solidFill>
              </a:rPr>
              <a:t>state one way you think your partnership role/activity with the Center made a difference for our IT faculty and students, and </a:t>
            </a:r>
            <a:endParaRPr lang="en-US" dirty="0" smtClean="0">
              <a:solidFill>
                <a:schemeClr val="tx2">
                  <a:lumMod val="75000"/>
                </a:schemeClr>
              </a:solidFill>
            </a:endParaRPr>
          </a:p>
          <a:p>
            <a:pPr lvl="0"/>
            <a:r>
              <a:rPr lang="en-US" b="1" dirty="0" smtClean="0">
                <a:solidFill>
                  <a:schemeClr val="tx2">
                    <a:lumMod val="75000"/>
                  </a:schemeClr>
                </a:solidFill>
              </a:rPr>
              <a:t>share one new and/or emerging technology trend you believe will impact the tech landscape of 2015.</a:t>
            </a:r>
            <a:endParaRPr lang="en-US" dirty="0" smtClean="0">
              <a:solidFill>
                <a:schemeClr val="tx2">
                  <a:lumMod val="75000"/>
                </a:schemeClr>
              </a:solidFill>
            </a:endParaRP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2">
                    <a:lumMod val="75000"/>
                  </a:schemeClr>
                </a:solidFill>
              </a:rPr>
              <a:t>What we will be talking about:</a:t>
            </a:r>
            <a:endParaRPr lang="en-US" dirty="0">
              <a:solidFill>
                <a:schemeClr val="tx2">
                  <a:lumMod val="75000"/>
                </a:schemeClr>
              </a:solidFill>
            </a:endParaRPr>
          </a:p>
        </p:txBody>
      </p:sp>
      <p:sp>
        <p:nvSpPr>
          <p:cNvPr id="3" name="Content Placeholder 2"/>
          <p:cNvSpPr>
            <a:spLocks noGrp="1"/>
          </p:cNvSpPr>
          <p:nvPr>
            <p:ph idx="1"/>
          </p:nvPr>
        </p:nvSpPr>
        <p:spPr/>
        <p:txBody>
          <a:bodyPr/>
          <a:lstStyle/>
          <a:p>
            <a:pPr indent="0">
              <a:buNone/>
            </a:pPr>
            <a:r>
              <a:rPr lang="en-US" b="1" dirty="0" smtClean="0">
                <a:solidFill>
                  <a:schemeClr val="tx2">
                    <a:lumMod val="75000"/>
                  </a:schemeClr>
                </a:solidFill>
              </a:rPr>
              <a:t>To put each panelist’s contribution into context, the Center will outline some of the initiatives, activities, projects/products, and then ask our panelists to share their answers from the report we outlined at the start of this session, put it into perspective, and have them expand on their answer.</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bg1"/>
                </a:solidFill>
              </a:rPr>
              <a:t>Reports, White Papers, Webinars</a:t>
            </a:r>
            <a:endParaRPr lang="en-US" b="1" dirty="0">
              <a:solidFill>
                <a:schemeClr val="bg1"/>
              </a:solidFill>
            </a:endParaRPr>
          </a:p>
        </p:txBody>
      </p:sp>
      <p:sp>
        <p:nvSpPr>
          <p:cNvPr id="3" name="Content Placeholder 2"/>
          <p:cNvSpPr>
            <a:spLocks noGrp="1"/>
          </p:cNvSpPr>
          <p:nvPr>
            <p:ph idx="1"/>
          </p:nvPr>
        </p:nvSpPr>
        <p:spPr/>
        <p:txBody>
          <a:bodyPr>
            <a:normAutofit fontScale="47500" lnSpcReduction="20000"/>
          </a:bodyPr>
          <a:lstStyle/>
          <a:p>
            <a:pPr marL="0" indent="0">
              <a:buNone/>
            </a:pPr>
            <a:r>
              <a:rPr lang="en-US" sz="4200" b="1" dirty="0" smtClean="0">
                <a:solidFill>
                  <a:schemeClr val="tx2">
                    <a:lumMod val="75000"/>
                  </a:schemeClr>
                </a:solidFill>
              </a:rPr>
              <a:t>The Center performs Research and produces Reports, White Papers, and Findings:  </a:t>
            </a:r>
            <a:r>
              <a:rPr lang="en-US" sz="4200" dirty="0" smtClean="0">
                <a:solidFill>
                  <a:schemeClr val="tx2">
                    <a:lumMod val="75000"/>
                  </a:schemeClr>
                </a:solidFill>
              </a:rPr>
              <a:t>Annual, consistent industry and workforce research is scanned and analyzed to support the aforementioned IT reviews, as well as reports and presentations.</a:t>
            </a:r>
          </a:p>
          <a:p>
            <a:endParaRPr lang="en-US" sz="4200" dirty="0" smtClean="0">
              <a:solidFill>
                <a:schemeClr val="tx2">
                  <a:lumMod val="75000"/>
                </a:schemeClr>
              </a:solidFill>
            </a:endParaRPr>
          </a:p>
          <a:p>
            <a:pPr marL="0" indent="0">
              <a:buNone/>
            </a:pPr>
            <a:r>
              <a:rPr lang="en-US" sz="4200" b="1" i="1" dirty="0" smtClean="0">
                <a:solidFill>
                  <a:schemeClr val="tx2">
                    <a:lumMod val="75000"/>
                  </a:schemeClr>
                </a:solidFill>
              </a:rPr>
              <a:t>Industry provides their own objective/subjective perspectives in areas like software and web development, networking, gaming, web design, data analytics, etc. and/or validates Center research. </a:t>
            </a:r>
            <a:endParaRPr lang="en-US" sz="4200" dirty="0" smtClean="0">
              <a:solidFill>
                <a:schemeClr val="tx2">
                  <a:lumMod val="75000"/>
                </a:schemeClr>
              </a:solidFill>
            </a:endParaRPr>
          </a:p>
          <a:p>
            <a:endParaRPr lang="en-US" dirty="0" smtClean="0">
              <a:solidFill>
                <a:schemeClr val="tx2">
                  <a:lumMod val="75000"/>
                </a:schemeClr>
              </a:solidFill>
            </a:endParaRPr>
          </a:p>
          <a:p>
            <a:pPr>
              <a:buNone/>
            </a:pPr>
            <a:r>
              <a:rPr lang="en-US" sz="5100" b="1" dirty="0" smtClean="0">
                <a:solidFill>
                  <a:schemeClr val="bg1"/>
                </a:solidFill>
              </a:rPr>
              <a:t>Outcomes: </a:t>
            </a:r>
            <a:endParaRPr lang="en-US" sz="5100" dirty="0" smtClean="0">
              <a:solidFill>
                <a:schemeClr val="bg1"/>
              </a:solidFill>
            </a:endParaRPr>
          </a:p>
          <a:p>
            <a:r>
              <a:rPr lang="en-US" dirty="0" smtClean="0">
                <a:solidFill>
                  <a:schemeClr val="tx2">
                    <a:lumMod val="75000"/>
                  </a:schemeClr>
                </a:solidFill>
              </a:rPr>
              <a:t>Changes are made to IT programs to reflect the following: </a:t>
            </a:r>
          </a:p>
          <a:p>
            <a:pPr lvl="0"/>
            <a:r>
              <a:rPr lang="en-US" dirty="0" smtClean="0">
                <a:solidFill>
                  <a:schemeClr val="tx2">
                    <a:lumMod val="75000"/>
                  </a:schemeClr>
                </a:solidFill>
              </a:rPr>
              <a:t>IT industry creating new career pathways as well as movement towards the adoption of new technologies</a:t>
            </a:r>
          </a:p>
          <a:p>
            <a:pPr lvl="0"/>
            <a:r>
              <a:rPr lang="en-US" dirty="0" smtClean="0">
                <a:solidFill>
                  <a:schemeClr val="tx2">
                    <a:lumMod val="75000"/>
                  </a:schemeClr>
                </a:solidFill>
              </a:rPr>
              <a:t>Transformations to IT career pathways that will impact academic pathways, </a:t>
            </a:r>
          </a:p>
          <a:p>
            <a:pPr lvl="0"/>
            <a:r>
              <a:rPr lang="en-US" dirty="0" smtClean="0">
                <a:solidFill>
                  <a:schemeClr val="tx2">
                    <a:lumMod val="75000"/>
                  </a:schemeClr>
                </a:solidFill>
              </a:rPr>
              <a:t>A need for a new, or modified IT program of study, </a:t>
            </a:r>
          </a:p>
          <a:p>
            <a:pPr lvl="0"/>
            <a:r>
              <a:rPr lang="en-US" dirty="0" smtClean="0">
                <a:solidFill>
                  <a:schemeClr val="tx2">
                    <a:lumMod val="75000"/>
                  </a:schemeClr>
                </a:solidFill>
              </a:rPr>
              <a:t>New degrees and/or certificates, including Baccalaureate of Applied Science degrees </a:t>
            </a:r>
          </a:p>
          <a:p>
            <a:endParaRPr lang="en-US" dirty="0" smtClean="0"/>
          </a:p>
        </p:txBody>
      </p:sp>
      <p:pic>
        <p:nvPicPr>
          <p:cNvPr id="4" name="Picture 3" descr="Microsofts Insights 2013">
            <a:hlinkClick r:id="rId2"/>
          </p:cNvPr>
          <p:cNvPicPr/>
          <p:nvPr/>
        </p:nvPicPr>
        <p:blipFill>
          <a:blip r:embed="rId3" cstate="print"/>
          <a:srcRect/>
          <a:stretch>
            <a:fillRect/>
          </a:stretch>
        </p:blipFill>
        <p:spPr bwMode="auto">
          <a:xfrm>
            <a:off x="7564437" y="4953000"/>
            <a:ext cx="1427163" cy="152082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4419600"/>
            <a:ext cx="8153400" cy="2743200"/>
          </a:xfrm>
        </p:spPr>
        <p:txBody>
          <a:bodyPr>
            <a:normAutofit fontScale="90000"/>
          </a:bodyPr>
          <a:lstStyle/>
          <a:p>
            <a:pPr lvl="0" algn="l"/>
            <a:r>
              <a:rPr lang="en-US" sz="1800" b="1" dirty="0" smtClean="0">
                <a:solidFill>
                  <a:schemeClr val="tx2">
                    <a:lumMod val="75000"/>
                  </a:schemeClr>
                </a:solidFill>
              </a:rPr>
              <a:t>Jonny Chambers &amp; Chris Orth will now share their insights on two of the questions answered within the report:</a:t>
            </a:r>
            <a:r>
              <a:rPr lang="en-US" sz="1800" b="1" dirty="0" smtClean="0"/>
              <a:t/>
            </a:r>
            <a:br>
              <a:rPr lang="en-US" sz="1800" b="1" dirty="0" smtClean="0"/>
            </a:br>
            <a:r>
              <a:rPr lang="en-US" sz="1800" dirty="0" smtClean="0">
                <a:solidFill>
                  <a:schemeClr val="tx2">
                    <a:lumMod val="75000"/>
                  </a:schemeClr>
                </a:solidFill>
              </a:rPr>
              <a:t>1. What new technology competencies should the IT graduate be anticipating and searching out to master either in college, a training program, opportunities provided online, or by self-mastery (reading a book, or IT content-specific website)?</a:t>
            </a:r>
            <a:br>
              <a:rPr lang="en-US" sz="1800" dirty="0" smtClean="0">
                <a:solidFill>
                  <a:schemeClr val="tx2">
                    <a:lumMod val="75000"/>
                  </a:schemeClr>
                </a:solidFill>
              </a:rPr>
            </a:br>
            <a:r>
              <a:rPr lang="en-US" sz="1800" dirty="0" smtClean="0">
                <a:solidFill>
                  <a:schemeClr val="tx2">
                    <a:lumMod val="75000"/>
                  </a:schemeClr>
                </a:solidFill>
              </a:rPr>
              <a:t>2. Often, IT employers bemoan the lack of innovation and critical thinking in an IT graduate.  Why do you think that is? What could the student do to “grow” their own capacity to innovate and think critically?</a:t>
            </a:r>
            <a:r>
              <a:rPr lang="en-US" dirty="0" smtClean="0"/>
              <a:t/>
            </a:r>
            <a:br>
              <a:rPr lang="en-US" dirty="0" smtClean="0"/>
            </a:br>
            <a:endParaRPr lang="en-US" dirty="0"/>
          </a:p>
        </p:txBody>
      </p:sp>
      <p:pic>
        <p:nvPicPr>
          <p:cNvPr id="4" name="Picture 3" descr="Data Integration"/>
          <p:cNvPicPr/>
          <p:nvPr/>
        </p:nvPicPr>
        <p:blipFill>
          <a:blip r:embed="rId3" cstate="print"/>
          <a:srcRect/>
          <a:stretch>
            <a:fillRect/>
          </a:stretch>
        </p:blipFill>
        <p:spPr bwMode="auto">
          <a:xfrm>
            <a:off x="533401" y="457200"/>
            <a:ext cx="2590800" cy="1752600"/>
          </a:xfrm>
          <a:prstGeom prst="rect">
            <a:avLst/>
          </a:prstGeom>
          <a:noFill/>
          <a:ln w="9525">
            <a:noFill/>
            <a:miter lim="800000"/>
            <a:headEnd/>
            <a:tailEnd/>
          </a:ln>
        </p:spPr>
      </p:pic>
      <p:sp>
        <p:nvSpPr>
          <p:cNvPr id="5" name="Rectangle 4"/>
          <p:cNvSpPr/>
          <p:nvPr/>
        </p:nvSpPr>
        <p:spPr>
          <a:xfrm>
            <a:off x="3810000" y="457200"/>
            <a:ext cx="4572000" cy="1477328"/>
          </a:xfrm>
          <a:prstGeom prst="rect">
            <a:avLst/>
          </a:prstGeom>
        </p:spPr>
        <p:txBody>
          <a:bodyPr>
            <a:spAutoFit/>
          </a:bodyPr>
          <a:lstStyle/>
          <a:p>
            <a:r>
              <a:rPr lang="en-US" b="1" dirty="0" smtClean="0">
                <a:solidFill>
                  <a:schemeClr val="tx2">
                    <a:lumMod val="75000"/>
                  </a:schemeClr>
                </a:solidFill>
              </a:rPr>
              <a:t>Chris: “Integration with Outside Technical Systems: </a:t>
            </a:r>
            <a:r>
              <a:rPr lang="en-US" dirty="0" smtClean="0">
                <a:solidFill>
                  <a:schemeClr val="tx2">
                    <a:lumMod val="75000"/>
                  </a:schemeClr>
                </a:solidFill>
              </a:rPr>
              <a:t>The future will be defined by data and interactions flowing in new and unexplored ways between seemingly disparate groups of people.” </a:t>
            </a:r>
            <a:endParaRPr lang="en-US" dirty="0">
              <a:solidFill>
                <a:schemeClr val="tx2">
                  <a:lumMod val="75000"/>
                </a:schemeClr>
              </a:solidFill>
            </a:endParaRPr>
          </a:p>
        </p:txBody>
      </p:sp>
      <p:pic>
        <p:nvPicPr>
          <p:cNvPr id="6" name="Picture 5" descr="Active Listening"/>
          <p:cNvPicPr/>
          <p:nvPr/>
        </p:nvPicPr>
        <p:blipFill>
          <a:blip r:embed="rId4" cstate="print"/>
          <a:srcRect r="2941"/>
          <a:stretch>
            <a:fillRect/>
          </a:stretch>
        </p:blipFill>
        <p:spPr bwMode="auto">
          <a:xfrm>
            <a:off x="609600" y="2590800"/>
            <a:ext cx="2514600" cy="1676400"/>
          </a:xfrm>
          <a:prstGeom prst="rect">
            <a:avLst/>
          </a:prstGeom>
          <a:noFill/>
          <a:ln w="9525">
            <a:noFill/>
            <a:miter lim="800000"/>
            <a:headEnd/>
            <a:tailEnd/>
          </a:ln>
        </p:spPr>
      </p:pic>
      <p:pic>
        <p:nvPicPr>
          <p:cNvPr id="7" name="Picture 6" descr="Who What When Where Why">
            <a:hlinkClick r:id="rId5"/>
          </p:cNvPr>
          <p:cNvPicPr/>
          <p:nvPr/>
        </p:nvPicPr>
        <p:blipFill>
          <a:blip r:embed="rId6" cstate="print"/>
          <a:srcRect/>
          <a:stretch>
            <a:fillRect/>
          </a:stretch>
        </p:blipFill>
        <p:spPr bwMode="auto">
          <a:xfrm>
            <a:off x="5791200" y="2667000"/>
            <a:ext cx="2667000" cy="1583055"/>
          </a:xfrm>
          <a:prstGeom prst="rect">
            <a:avLst/>
          </a:prstGeom>
          <a:noFill/>
          <a:ln w="9525">
            <a:noFill/>
            <a:miter lim="800000"/>
            <a:headEnd/>
            <a:tailEnd/>
          </a:ln>
        </p:spPr>
      </p:pic>
      <p:sp>
        <p:nvSpPr>
          <p:cNvPr id="8" name="Rectangle 7"/>
          <p:cNvSpPr/>
          <p:nvPr/>
        </p:nvSpPr>
        <p:spPr>
          <a:xfrm>
            <a:off x="3352800" y="2667000"/>
            <a:ext cx="2134819" cy="1200329"/>
          </a:xfrm>
          <a:prstGeom prst="rect">
            <a:avLst/>
          </a:prstGeom>
        </p:spPr>
        <p:txBody>
          <a:bodyPr wrap="square">
            <a:spAutoFit/>
          </a:bodyPr>
          <a:lstStyle/>
          <a:p>
            <a:r>
              <a:rPr lang="en-US" b="1" dirty="0" smtClean="0">
                <a:solidFill>
                  <a:schemeClr val="tx2">
                    <a:lumMod val="75000"/>
                  </a:schemeClr>
                </a:solidFill>
              </a:rPr>
              <a:t>Jonny:  Listening - It Takes Practice and </a:t>
            </a:r>
          </a:p>
          <a:p>
            <a:r>
              <a:rPr lang="en-US" b="1" dirty="0" smtClean="0">
                <a:solidFill>
                  <a:schemeClr val="tx2">
                    <a:lumMod val="75000"/>
                  </a:schemeClr>
                </a:solidFill>
              </a:rPr>
              <a:t>Asking the Right Questions</a:t>
            </a:r>
            <a:endParaRPr lang="en-US" dirty="0">
              <a:solidFill>
                <a:schemeClr val="tx2">
                  <a:lumMod val="7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Events</a:t>
            </a:r>
            <a:endParaRPr lang="en-US" dirty="0">
              <a:solidFill>
                <a:schemeClr val="bg1"/>
              </a:solidFill>
            </a:endParaRPr>
          </a:p>
        </p:txBody>
      </p:sp>
      <p:sp>
        <p:nvSpPr>
          <p:cNvPr id="3" name="Content Placeholder 2"/>
          <p:cNvSpPr>
            <a:spLocks noGrp="1"/>
          </p:cNvSpPr>
          <p:nvPr>
            <p:ph idx="1"/>
          </p:nvPr>
        </p:nvSpPr>
        <p:spPr>
          <a:xfrm>
            <a:off x="457200" y="1600200"/>
            <a:ext cx="8229600" cy="4953000"/>
          </a:xfrm>
        </p:spPr>
        <p:txBody>
          <a:bodyPr>
            <a:normAutofit fontScale="25000" lnSpcReduction="20000"/>
          </a:bodyPr>
          <a:lstStyle/>
          <a:p>
            <a:pPr marL="0" lvl="0" indent="0">
              <a:buNone/>
            </a:pPr>
            <a:r>
              <a:rPr lang="en-US" sz="5600" b="1" i="1" dirty="0" smtClean="0">
                <a:solidFill>
                  <a:schemeClr val="tx2">
                    <a:lumMod val="75000"/>
                  </a:schemeClr>
                </a:solidFill>
              </a:rPr>
              <a:t>Industry consistently contributes to these events as either a panel member, today this group is giving us a real-time example, in work groups with IT faculty in reviewing degrees, answering specific questions about new and emerging technical knowledge and skills, new applications, developments in programming, how UX took off, etc.  </a:t>
            </a:r>
            <a:endParaRPr lang="en-US" sz="5600" dirty="0" smtClean="0">
              <a:solidFill>
                <a:schemeClr val="tx2">
                  <a:lumMod val="75000"/>
                </a:schemeClr>
              </a:solidFill>
            </a:endParaRPr>
          </a:p>
          <a:p>
            <a:pPr marL="0" lvl="0" indent="0">
              <a:buNone/>
            </a:pPr>
            <a:r>
              <a:rPr lang="en-US" sz="5600" b="1" i="1" dirty="0" smtClean="0">
                <a:solidFill>
                  <a:schemeClr val="tx2">
                    <a:lumMod val="75000"/>
                  </a:schemeClr>
                </a:solidFill>
              </a:rPr>
              <a:t>They also serve as keynote speakers and presenters.</a:t>
            </a:r>
            <a:endParaRPr lang="en-US" sz="5600" dirty="0" smtClean="0">
              <a:solidFill>
                <a:schemeClr val="tx2">
                  <a:lumMod val="75000"/>
                </a:schemeClr>
              </a:solidFill>
            </a:endParaRPr>
          </a:p>
          <a:p>
            <a:pPr marL="0" lvl="0" indent="0">
              <a:buNone/>
            </a:pPr>
            <a:r>
              <a:rPr lang="en-US" sz="5600" b="1" i="1" dirty="0" smtClean="0">
                <a:solidFill>
                  <a:schemeClr val="tx2">
                    <a:lumMod val="75000"/>
                  </a:schemeClr>
                </a:solidFill>
              </a:rPr>
              <a:t>They volunteer and provide their valuable time, share their experiences in the workplace, help with predictions that ultimately impact the advice that the Center gives to faculty across the state.  The list of how critical they are to the Center’s impact on IT education is endless.</a:t>
            </a:r>
            <a:endParaRPr lang="en-US" sz="5600" dirty="0" smtClean="0">
              <a:solidFill>
                <a:schemeClr val="tx2">
                  <a:lumMod val="75000"/>
                </a:schemeClr>
              </a:solidFill>
            </a:endParaRPr>
          </a:p>
          <a:p>
            <a:pPr marL="0" lvl="0" indent="0">
              <a:buNone/>
            </a:pPr>
            <a:r>
              <a:rPr lang="en-US" sz="5600" b="1" i="1" dirty="0" smtClean="0">
                <a:solidFill>
                  <a:schemeClr val="tx2">
                    <a:lumMod val="75000"/>
                  </a:schemeClr>
                </a:solidFill>
              </a:rPr>
              <a:t>Their unique instances of participation and contributions number in the mid- to high 100’s over the last seven years.</a:t>
            </a:r>
            <a:endParaRPr lang="en-US" sz="5600" dirty="0" smtClean="0">
              <a:solidFill>
                <a:schemeClr val="tx2">
                  <a:lumMod val="75000"/>
                </a:schemeClr>
              </a:solidFill>
            </a:endParaRPr>
          </a:p>
          <a:p>
            <a:pPr marL="0" indent="0">
              <a:buNone/>
            </a:pPr>
            <a:r>
              <a:rPr lang="en-US" sz="5600" b="1" dirty="0" smtClean="0">
                <a:solidFill>
                  <a:schemeClr val="tx2">
                    <a:lumMod val="75000"/>
                  </a:schemeClr>
                </a:solidFill>
              </a:rPr>
              <a:t> </a:t>
            </a:r>
            <a:endParaRPr lang="en-US" sz="5600" dirty="0" smtClean="0">
              <a:solidFill>
                <a:schemeClr val="tx2">
                  <a:lumMod val="75000"/>
                </a:schemeClr>
              </a:solidFill>
            </a:endParaRPr>
          </a:p>
          <a:p>
            <a:pPr marL="0" indent="0">
              <a:buNone/>
            </a:pPr>
            <a:r>
              <a:rPr lang="en-US" sz="6400" b="1" dirty="0" smtClean="0">
                <a:solidFill>
                  <a:schemeClr val="bg1"/>
                </a:solidFill>
              </a:rPr>
              <a:t>Outcomes:  </a:t>
            </a:r>
            <a:endParaRPr lang="en-US" sz="6400" dirty="0" smtClean="0">
              <a:solidFill>
                <a:schemeClr val="bg1"/>
              </a:solidFill>
            </a:endParaRPr>
          </a:p>
          <a:p>
            <a:pPr marL="0" indent="0">
              <a:buNone/>
            </a:pPr>
            <a:r>
              <a:rPr lang="en-US" sz="5600" b="1" dirty="0" smtClean="0">
                <a:solidFill>
                  <a:schemeClr val="tx2">
                    <a:lumMod val="75000"/>
                  </a:schemeClr>
                </a:solidFill>
              </a:rPr>
              <a:t>Two examples…</a:t>
            </a:r>
            <a:endParaRPr lang="en-US" sz="5600" dirty="0" smtClean="0">
              <a:solidFill>
                <a:schemeClr val="tx2">
                  <a:lumMod val="75000"/>
                </a:schemeClr>
              </a:solidFill>
            </a:endParaRPr>
          </a:p>
          <a:p>
            <a:pPr marL="0" indent="0">
              <a:buNone/>
            </a:pPr>
            <a:r>
              <a:rPr lang="en-US" sz="5600" b="1" dirty="0" smtClean="0">
                <a:solidFill>
                  <a:schemeClr val="tx2">
                    <a:lumMod val="75000"/>
                  </a:schemeClr>
                </a:solidFill>
              </a:rPr>
              <a:t>Careers in IT: The Real Story</a:t>
            </a:r>
            <a:r>
              <a:rPr lang="en-US" sz="5600" dirty="0" smtClean="0">
                <a:solidFill>
                  <a:schemeClr val="tx2">
                    <a:lumMod val="75000"/>
                  </a:schemeClr>
                </a:solidFill>
              </a:rPr>
              <a:t> is an event the Center has and will continue to offer is aimed at increasing the awareness and interest level in secondary students considering pursuing an academic and career pathway in IT.  </a:t>
            </a:r>
          </a:p>
          <a:p>
            <a:pPr marL="0" indent="0">
              <a:buNone/>
            </a:pPr>
            <a:r>
              <a:rPr lang="en-US" sz="5600" b="1" dirty="0" smtClean="0">
                <a:solidFill>
                  <a:schemeClr val="tx2">
                    <a:lumMod val="75000"/>
                  </a:schemeClr>
                </a:solidFill>
              </a:rPr>
              <a:t>IT Futures Summit(s)/STEM Summits</a:t>
            </a:r>
            <a:r>
              <a:rPr lang="en-US" sz="5600" dirty="0" smtClean="0">
                <a:solidFill>
                  <a:schemeClr val="tx2">
                    <a:lumMod val="75000"/>
                  </a:schemeClr>
                </a:solidFill>
              </a:rPr>
              <a:t>, etc. has provided </a:t>
            </a:r>
          </a:p>
          <a:p>
            <a:pPr marL="0" lvl="0" indent="0">
              <a:buNone/>
            </a:pPr>
            <a:r>
              <a:rPr lang="en-US" sz="5600" dirty="0" smtClean="0">
                <a:solidFill>
                  <a:schemeClr val="tx2">
                    <a:lumMod val="75000"/>
                  </a:schemeClr>
                </a:solidFill>
              </a:rPr>
              <a:t>Professional Development for hundreds of faculty who then update their curriculum to reflect new developments in technology</a:t>
            </a:r>
          </a:p>
          <a:p>
            <a:pPr marL="0" lvl="0" indent="0">
              <a:buNone/>
            </a:pPr>
            <a:r>
              <a:rPr lang="en-US" sz="5600" dirty="0" smtClean="0">
                <a:solidFill>
                  <a:schemeClr val="tx2">
                    <a:lumMod val="75000"/>
                  </a:schemeClr>
                </a:solidFill>
              </a:rPr>
              <a:t>Policy and Efficiency-Development Across the CTC system:  IT Faculty have developed a series of common IT courses (6 and counting for 15+ participating colleges) that reduce duplication for a student who transfers to a different WA state CTC, meaning they don’t have to retake the course, audit it, pay for prior learning assessment, etc., as well as constructive collaboration on developing a number of the state’s IT Applied Baccalaureates which create opportunities for students to complete a four-year degree at the same college they completed their first two years at.  Or, they can transfer to another CTC to earn a bachelors in an IT academic/career pathway that appeals to them, like data analytics, software development, or networking/security.</a:t>
            </a:r>
          </a:p>
          <a:p>
            <a:pPr marL="0" indent="0">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0" y="152400"/>
            <a:ext cx="2971800" cy="3276600"/>
          </a:xfrm>
        </p:spPr>
        <p:txBody>
          <a:bodyPr>
            <a:noAutofit/>
          </a:bodyPr>
          <a:lstStyle/>
          <a:p>
            <a:pPr algn="l"/>
            <a:r>
              <a:rPr lang="en-US" sz="1800" b="1" dirty="0" smtClean="0">
                <a:solidFill>
                  <a:schemeClr val="tx2">
                    <a:lumMod val="75000"/>
                  </a:schemeClr>
                </a:solidFill>
              </a:rPr>
              <a:t>Security: </a:t>
            </a:r>
            <a:r>
              <a:rPr lang="en-US" sz="1800" dirty="0" smtClean="0">
                <a:solidFill>
                  <a:schemeClr val="tx2">
                    <a:lumMod val="75000"/>
                  </a:schemeClr>
                </a:solidFill>
              </a:rPr>
              <a:t>“Data loss”, “data breach”, “abuse of cloud services”… It all sounds ominous. Network security,  specifically security for the cloud, is important. The Cloud Security Alliance listed the “notorious nine” threats. This is a well-organized and  succinct overview of the nine security threats to the cloud. </a:t>
            </a:r>
            <a:endParaRPr lang="en-US" sz="1800" dirty="0">
              <a:solidFill>
                <a:schemeClr val="tx2">
                  <a:lumMod val="75000"/>
                </a:schemeClr>
              </a:solidFill>
            </a:endParaRPr>
          </a:p>
        </p:txBody>
      </p:sp>
      <p:sp>
        <p:nvSpPr>
          <p:cNvPr id="3" name="Content Placeholder 2"/>
          <p:cNvSpPr>
            <a:spLocks noGrp="1"/>
          </p:cNvSpPr>
          <p:nvPr>
            <p:ph idx="1"/>
          </p:nvPr>
        </p:nvSpPr>
        <p:spPr>
          <a:xfrm>
            <a:off x="457200" y="3657600"/>
            <a:ext cx="8229600" cy="2468563"/>
          </a:xfrm>
        </p:spPr>
        <p:txBody>
          <a:bodyPr>
            <a:normAutofit fontScale="55000" lnSpcReduction="20000"/>
          </a:bodyPr>
          <a:lstStyle/>
          <a:p>
            <a:pPr marL="0" indent="0">
              <a:buNone/>
            </a:pPr>
            <a:r>
              <a:rPr lang="en-US" b="1" dirty="0" smtClean="0">
                <a:solidFill>
                  <a:schemeClr val="tx2">
                    <a:lumMod val="75000"/>
                  </a:schemeClr>
                </a:solidFill>
              </a:rPr>
              <a:t>Eden </a:t>
            </a:r>
            <a:r>
              <a:rPr lang="en-US" b="1" dirty="0" err="1" smtClean="0">
                <a:solidFill>
                  <a:schemeClr val="tx2">
                    <a:lumMod val="75000"/>
                  </a:schemeClr>
                </a:solidFill>
              </a:rPr>
              <a:t>Lasater</a:t>
            </a:r>
            <a:r>
              <a:rPr lang="en-US" b="1" dirty="0" smtClean="0">
                <a:solidFill>
                  <a:schemeClr val="tx2">
                    <a:lumMod val="75000"/>
                  </a:schemeClr>
                </a:solidFill>
              </a:rPr>
              <a:t> and Valerie Goulds will now share their insights on three of the questions answered within the report:</a:t>
            </a:r>
            <a:endParaRPr lang="en-US" dirty="0" smtClean="0"/>
          </a:p>
          <a:p>
            <a:pPr marL="0" indent="0">
              <a:buNone/>
            </a:pPr>
            <a:r>
              <a:rPr lang="en-US" dirty="0" smtClean="0">
                <a:solidFill>
                  <a:schemeClr val="tx2">
                    <a:lumMod val="75000"/>
                  </a:schemeClr>
                </a:solidFill>
              </a:rPr>
              <a:t>1. What are the top five IT courses (and subsequent IT concepts/competencies) they should have mastered?   (For example, networking, programming, database design/development, etc.)</a:t>
            </a:r>
          </a:p>
          <a:p>
            <a:pPr marL="0" indent="0">
              <a:buNone/>
            </a:pPr>
            <a:r>
              <a:rPr lang="en-US" dirty="0" smtClean="0">
                <a:solidFill>
                  <a:schemeClr val="tx2">
                    <a:lumMod val="75000"/>
                  </a:schemeClr>
                </a:solidFill>
              </a:rPr>
              <a:t>2. What are the top five academic concepts/competencies they should have mastered? (For example, English, statistics, project management, general business, etc.)</a:t>
            </a:r>
          </a:p>
          <a:p>
            <a:pPr marL="0" indent="0">
              <a:buNone/>
            </a:pPr>
            <a:r>
              <a:rPr lang="en-US" dirty="0" smtClean="0">
                <a:solidFill>
                  <a:schemeClr val="tx2">
                    <a:lumMod val="75000"/>
                  </a:schemeClr>
                </a:solidFill>
              </a:rPr>
              <a:t>3. What are the top three soft or employability skills you would expect them to employ in the workforce?</a:t>
            </a:r>
          </a:p>
          <a:p>
            <a:pPr marL="0" indent="0">
              <a:buNone/>
            </a:pPr>
            <a:endParaRPr lang="en-US" dirty="0"/>
          </a:p>
        </p:txBody>
      </p:sp>
      <p:pic>
        <p:nvPicPr>
          <p:cNvPr id="1026" name="Picture 2" descr="Security"/>
          <p:cNvPicPr>
            <a:picLocks noChangeAspect="1" noChangeArrowheads="1"/>
          </p:cNvPicPr>
          <p:nvPr/>
        </p:nvPicPr>
        <p:blipFill>
          <a:blip r:embed="rId3" cstate="print"/>
          <a:srcRect/>
          <a:stretch>
            <a:fillRect/>
          </a:stretch>
        </p:blipFill>
        <p:spPr bwMode="auto">
          <a:xfrm>
            <a:off x="3352800" y="322302"/>
            <a:ext cx="1981200" cy="1554123"/>
          </a:xfrm>
          <a:prstGeom prst="rect">
            <a:avLst/>
          </a:prstGeom>
          <a:noFill/>
        </p:spPr>
      </p:pic>
      <p:pic>
        <p:nvPicPr>
          <p:cNvPr id="1028" name="Picture 4" descr="Critical Thinking"/>
          <p:cNvPicPr>
            <a:picLocks noChangeAspect="1" noChangeArrowheads="1"/>
          </p:cNvPicPr>
          <p:nvPr/>
        </p:nvPicPr>
        <p:blipFill>
          <a:blip r:embed="rId4" cstate="print"/>
          <a:srcRect/>
          <a:stretch>
            <a:fillRect/>
          </a:stretch>
        </p:blipFill>
        <p:spPr bwMode="auto">
          <a:xfrm>
            <a:off x="3352800" y="2210562"/>
            <a:ext cx="2057400" cy="1378458"/>
          </a:xfrm>
          <a:prstGeom prst="rect">
            <a:avLst/>
          </a:prstGeom>
          <a:noFill/>
        </p:spPr>
      </p:pic>
      <p:sp>
        <p:nvSpPr>
          <p:cNvPr id="6" name="Rectangle 5"/>
          <p:cNvSpPr/>
          <p:nvPr/>
        </p:nvSpPr>
        <p:spPr>
          <a:xfrm>
            <a:off x="228600" y="152400"/>
            <a:ext cx="3048000" cy="3416320"/>
          </a:xfrm>
          <a:prstGeom prst="rect">
            <a:avLst/>
          </a:prstGeom>
        </p:spPr>
        <p:txBody>
          <a:bodyPr wrap="square">
            <a:spAutoFit/>
          </a:bodyPr>
          <a:lstStyle/>
          <a:p>
            <a:r>
              <a:rPr lang="en-US" b="1" dirty="0" smtClean="0"/>
              <a:t>Critical Thinking: </a:t>
            </a:r>
            <a:r>
              <a:rPr lang="en-US" dirty="0" smtClean="0"/>
              <a:t>Everyone always talks about how important critical thinking skills are. However, there is something vague about this term, as there are a myriad of definitions out there.</a:t>
            </a:r>
          </a:p>
          <a:p>
            <a:r>
              <a:rPr lang="en-US" b="1" dirty="0" smtClean="0"/>
              <a:t>“Critical thinking is the ability to think clearly and </a:t>
            </a:r>
            <a:r>
              <a:rPr lang="en-US" b="1" dirty="0" err="1" smtClean="0"/>
              <a:t>rationally.</a:t>
            </a:r>
            <a:r>
              <a:rPr lang="en-US" dirty="0" err="1" smtClean="0"/>
              <a:t>It</a:t>
            </a:r>
            <a:r>
              <a:rPr lang="en-US" dirty="0" smtClean="0"/>
              <a:t> includes the ability to engage in reflective and independent thinking.</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Services</a:t>
            </a:r>
            <a:endParaRPr lang="en-US" dirty="0">
              <a:solidFill>
                <a:schemeClr val="bg1"/>
              </a:solidFill>
            </a:endParaRPr>
          </a:p>
        </p:txBody>
      </p:sp>
      <p:sp>
        <p:nvSpPr>
          <p:cNvPr id="3" name="Content Placeholder 2"/>
          <p:cNvSpPr>
            <a:spLocks noGrp="1"/>
          </p:cNvSpPr>
          <p:nvPr>
            <p:ph idx="1"/>
          </p:nvPr>
        </p:nvSpPr>
        <p:spPr>
          <a:xfrm>
            <a:off x="457200" y="1600200"/>
            <a:ext cx="8229600" cy="4876800"/>
          </a:xfrm>
        </p:spPr>
        <p:txBody>
          <a:bodyPr>
            <a:normAutofit fontScale="25000" lnSpcReduction="20000"/>
          </a:bodyPr>
          <a:lstStyle/>
          <a:p>
            <a:pPr marL="0" indent="0">
              <a:buNone/>
            </a:pPr>
            <a:r>
              <a:rPr lang="en-US" sz="7200" b="1" dirty="0" smtClean="0">
                <a:solidFill>
                  <a:schemeClr val="tx2">
                    <a:lumMod val="75000"/>
                  </a:schemeClr>
                </a:solidFill>
              </a:rPr>
              <a:t>The Center Performs a variety of Services - IT Reviews are one of the more popular and widely used services:</a:t>
            </a:r>
            <a:r>
              <a:rPr lang="en-US" sz="7200" dirty="0" smtClean="0">
                <a:solidFill>
                  <a:schemeClr val="tx2">
                    <a:lumMod val="75000"/>
                  </a:schemeClr>
                </a:solidFill>
              </a:rPr>
              <a:t>  Degrees, Certificates, and Baccalaureate Applied Science (curriculum, proposals, labor data/workforce demand, and current and emerging technology trends).</a:t>
            </a:r>
          </a:p>
          <a:p>
            <a:pPr marL="0" indent="0">
              <a:buNone/>
            </a:pPr>
            <a:endParaRPr lang="en-US" sz="7200" dirty="0" smtClean="0">
              <a:solidFill>
                <a:schemeClr val="tx2">
                  <a:lumMod val="75000"/>
                </a:schemeClr>
              </a:solidFill>
            </a:endParaRPr>
          </a:p>
          <a:p>
            <a:pPr marL="0" indent="0">
              <a:buNone/>
            </a:pPr>
            <a:r>
              <a:rPr lang="en-US" sz="7200" dirty="0" smtClean="0">
                <a:solidFill>
                  <a:schemeClr val="tx2">
                    <a:lumMod val="75000"/>
                  </a:schemeClr>
                </a:solidFill>
              </a:rPr>
              <a:t>Since 2010, 35 IT reviews have been performed for almost 90% of the colleges that have IT programs.</a:t>
            </a:r>
          </a:p>
          <a:p>
            <a:pPr marL="0" indent="0">
              <a:buNone/>
            </a:pPr>
            <a:r>
              <a:rPr lang="en-US" sz="7200" b="1" i="1" dirty="0" smtClean="0">
                <a:solidFill>
                  <a:schemeClr val="tx2">
                    <a:lumMod val="75000"/>
                  </a:schemeClr>
                </a:solidFill>
              </a:rPr>
              <a:t> </a:t>
            </a:r>
            <a:endParaRPr lang="en-US" sz="7200" dirty="0" smtClean="0">
              <a:solidFill>
                <a:schemeClr val="tx2">
                  <a:lumMod val="75000"/>
                </a:schemeClr>
              </a:solidFill>
            </a:endParaRPr>
          </a:p>
          <a:p>
            <a:pPr marL="0" indent="0">
              <a:buNone/>
            </a:pPr>
            <a:r>
              <a:rPr lang="en-US" sz="7200" b="1" i="1" dirty="0" smtClean="0">
                <a:solidFill>
                  <a:schemeClr val="tx2">
                    <a:lumMod val="75000"/>
                  </a:schemeClr>
                </a:solidFill>
              </a:rPr>
              <a:t>Industry provides subject matter expertise, reviews curriculum, makes recommendations for both technical and employability skills that should be incorporated into the classroom.</a:t>
            </a:r>
            <a:endParaRPr lang="en-US" sz="7200" dirty="0" smtClean="0">
              <a:solidFill>
                <a:schemeClr val="tx2">
                  <a:lumMod val="75000"/>
                </a:schemeClr>
              </a:solidFill>
            </a:endParaRPr>
          </a:p>
          <a:p>
            <a:pPr marL="0" indent="0">
              <a:buNone/>
            </a:pPr>
            <a:r>
              <a:rPr lang="en-US" sz="7200" b="1" dirty="0" smtClean="0">
                <a:solidFill>
                  <a:schemeClr val="tx2">
                    <a:lumMod val="75000"/>
                  </a:schemeClr>
                </a:solidFill>
              </a:rPr>
              <a:t> </a:t>
            </a:r>
            <a:endParaRPr lang="en-US" sz="7200" dirty="0" smtClean="0">
              <a:solidFill>
                <a:schemeClr val="tx2">
                  <a:lumMod val="75000"/>
                </a:schemeClr>
              </a:solidFill>
            </a:endParaRPr>
          </a:p>
          <a:p>
            <a:pPr marL="0" indent="0">
              <a:buNone/>
            </a:pPr>
            <a:r>
              <a:rPr lang="en-US" sz="7200" b="1" dirty="0" smtClean="0">
                <a:solidFill>
                  <a:schemeClr val="tx2">
                    <a:lumMod val="75000"/>
                  </a:schemeClr>
                </a:solidFill>
              </a:rPr>
              <a:t>Outcomes:  </a:t>
            </a:r>
            <a:endParaRPr lang="en-US" sz="7200" dirty="0" smtClean="0">
              <a:solidFill>
                <a:schemeClr val="tx2">
                  <a:lumMod val="75000"/>
                </a:schemeClr>
              </a:solidFill>
            </a:endParaRPr>
          </a:p>
          <a:p>
            <a:pPr marL="0" indent="0"/>
            <a:r>
              <a:rPr lang="en-US" sz="7200" dirty="0" smtClean="0">
                <a:solidFill>
                  <a:schemeClr val="tx2">
                    <a:lumMod val="75000"/>
                  </a:schemeClr>
                </a:solidFill>
              </a:rPr>
              <a:t>Add value to the CTC system by increasing the quality and relevancy of IT technical knowledge and skills, including employability skills of student graduates to increase workforce preparedness, efficiencies, and employability success.</a:t>
            </a:r>
          </a:p>
          <a:p>
            <a:pPr marL="0" indent="0"/>
            <a:r>
              <a:rPr lang="en-US" sz="7200" dirty="0" smtClean="0">
                <a:solidFill>
                  <a:schemeClr val="tx2">
                    <a:lumMod val="75000"/>
                  </a:schemeClr>
                </a:solidFill>
              </a:rPr>
              <a:t>Create awareness of IT industry changes that impact curriculum, as well as provide relevant and/or new technology trends analysis to faculty to increase IT program viability and vitality.</a:t>
            </a:r>
          </a:p>
          <a:p>
            <a:pPr marL="0" indent="0">
              <a:buNone/>
            </a:pPr>
            <a:r>
              <a:rPr lang="en-US" sz="7200" b="1" dirty="0" smtClean="0">
                <a:solidFill>
                  <a:schemeClr val="tx2">
                    <a:lumMod val="75000"/>
                  </a:schemeClr>
                </a:solidFill>
              </a:rPr>
              <a:t> </a:t>
            </a:r>
            <a:endParaRPr lang="en-US" sz="7200" dirty="0" smtClean="0">
              <a:solidFill>
                <a:schemeClr val="tx2">
                  <a:lumMod val="75000"/>
                </a:schemeClr>
              </a:solidFill>
            </a:endParaRPr>
          </a:p>
          <a:p>
            <a:pPr marL="0" indent="0">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381000" y="0"/>
            <a:ext cx="3276600" cy="3886200"/>
          </a:xfrm>
        </p:spPr>
        <p:txBody>
          <a:bodyPr>
            <a:noAutofit/>
          </a:bodyPr>
          <a:lstStyle/>
          <a:p>
            <a:pPr algn="l" fontAlgn="base"/>
            <a:r>
              <a:rPr lang="en-US" sz="1600" b="1" dirty="0" smtClean="0"/>
              <a:t>Deadlines and Time Management: </a:t>
            </a:r>
            <a:r>
              <a:rPr lang="en-US" sz="1600" dirty="0" smtClean="0"/>
              <a:t>Everyone knows what a deadline is. Something (a product, project, etc. with pre-specified elements) someone committed to do is due on a specific date to a specific person. Understanding</a:t>
            </a:r>
            <a:br>
              <a:rPr lang="en-US" sz="1600" dirty="0" smtClean="0"/>
            </a:br>
            <a:r>
              <a:rPr lang="en-US" sz="1600" dirty="0" smtClean="0"/>
              <a:t>1) what a deadline is,</a:t>
            </a:r>
            <a:br>
              <a:rPr lang="en-US" sz="1600" dirty="0" smtClean="0"/>
            </a:br>
            <a:r>
              <a:rPr lang="en-US" sz="1600" dirty="0" smtClean="0"/>
              <a:t>2) different types of deadlines, and,</a:t>
            </a:r>
            <a:br>
              <a:rPr lang="en-US" sz="1600" dirty="0" smtClean="0"/>
            </a:br>
            <a:r>
              <a:rPr lang="en-US" sz="1600" dirty="0" smtClean="0"/>
              <a:t>3) what are the responsibilities as the person who has to meet a deadline or the person who is expecting a deadline to be met with a deliverable.</a:t>
            </a:r>
            <a:endParaRPr lang="en-US" sz="1600" dirty="0"/>
          </a:p>
        </p:txBody>
      </p:sp>
      <p:sp>
        <p:nvSpPr>
          <p:cNvPr id="6" name="Content Placeholder 2"/>
          <p:cNvSpPr>
            <a:spLocks noGrp="1"/>
          </p:cNvSpPr>
          <p:nvPr>
            <p:ph idx="1"/>
          </p:nvPr>
        </p:nvSpPr>
        <p:spPr>
          <a:xfrm>
            <a:off x="457200" y="4267200"/>
            <a:ext cx="8229600" cy="1858963"/>
          </a:xfrm>
        </p:spPr>
        <p:txBody>
          <a:bodyPr>
            <a:normAutofit fontScale="77500" lnSpcReduction="20000"/>
          </a:bodyPr>
          <a:lstStyle/>
          <a:p>
            <a:pPr marL="0" indent="0">
              <a:buNone/>
            </a:pPr>
            <a:r>
              <a:rPr lang="en-US" b="1" dirty="0" smtClean="0">
                <a:solidFill>
                  <a:schemeClr val="tx2">
                    <a:lumMod val="75000"/>
                  </a:schemeClr>
                </a:solidFill>
              </a:rPr>
              <a:t>Rich James and Juan Ulloa will now share their insights on one of the questions answered within the report:</a:t>
            </a:r>
            <a:endParaRPr lang="en-US" dirty="0" smtClean="0"/>
          </a:p>
          <a:p>
            <a:pPr lvl="0">
              <a:spcBef>
                <a:spcPts val="0"/>
              </a:spcBef>
              <a:spcAft>
                <a:spcPts val="1000"/>
              </a:spcAft>
              <a:buFont typeface="Symbol"/>
              <a:buChar char=""/>
            </a:pPr>
            <a:r>
              <a:rPr lang="en-US" dirty="0" smtClean="0">
                <a:solidFill>
                  <a:schemeClr val="tx2">
                    <a:lumMod val="75000"/>
                  </a:schemeClr>
                </a:solidFill>
                <a:ea typeface="Calibri"/>
                <a:cs typeface="Times New Roman"/>
              </a:rPr>
              <a:t>When you are training and/or mentoring a new IT employee, what three things do you spend the most time on with them to improve their performance?</a:t>
            </a:r>
            <a:endParaRPr lang="en-US" sz="2800" dirty="0" smtClean="0">
              <a:solidFill>
                <a:schemeClr val="tx2">
                  <a:lumMod val="75000"/>
                </a:schemeClr>
              </a:solidFill>
              <a:ea typeface="Calibri"/>
              <a:cs typeface="Times New Roman"/>
            </a:endParaRPr>
          </a:p>
          <a:p>
            <a:pPr marL="0" indent="0">
              <a:buNone/>
            </a:pPr>
            <a:endParaRPr lang="en-US" dirty="0"/>
          </a:p>
        </p:txBody>
      </p:sp>
      <p:sp>
        <p:nvSpPr>
          <p:cNvPr id="9" name="Rectangle 8"/>
          <p:cNvSpPr/>
          <p:nvPr/>
        </p:nvSpPr>
        <p:spPr>
          <a:xfrm>
            <a:off x="5715000" y="228600"/>
            <a:ext cx="3048000" cy="2585323"/>
          </a:xfrm>
          <a:prstGeom prst="rect">
            <a:avLst/>
          </a:prstGeom>
        </p:spPr>
        <p:txBody>
          <a:bodyPr wrap="square">
            <a:spAutoFit/>
          </a:bodyPr>
          <a:lstStyle/>
          <a:p>
            <a:r>
              <a:rPr lang="en-US" b="1" dirty="0" smtClean="0"/>
              <a:t>Business Processes: </a:t>
            </a:r>
            <a:r>
              <a:rPr lang="en-US" dirty="0" smtClean="0"/>
              <a:t>“Another area where IT students can improve upon is their understanding of business processes. IT students who enter the workplace must expect that there are steps to follow and take time to know the reasons for the process.”</a:t>
            </a:r>
            <a:endParaRPr lang="en-US" dirty="0"/>
          </a:p>
        </p:txBody>
      </p:sp>
      <p:pic>
        <p:nvPicPr>
          <p:cNvPr id="27650" name="Picture 2" descr="http://www.coeforict.org/wp-content/uploads/2014/08/Business-Processes.jpg"/>
          <p:cNvPicPr>
            <a:picLocks noChangeAspect="1" noChangeArrowheads="1"/>
          </p:cNvPicPr>
          <p:nvPr/>
        </p:nvPicPr>
        <p:blipFill>
          <a:blip r:embed="rId3" cstate="print"/>
          <a:srcRect/>
          <a:stretch>
            <a:fillRect/>
          </a:stretch>
        </p:blipFill>
        <p:spPr bwMode="auto">
          <a:xfrm>
            <a:off x="3657600" y="2514600"/>
            <a:ext cx="1990436" cy="1744717"/>
          </a:xfrm>
          <a:prstGeom prst="rect">
            <a:avLst/>
          </a:prstGeom>
          <a:noFill/>
        </p:spPr>
      </p:pic>
      <p:pic>
        <p:nvPicPr>
          <p:cNvPr id="27652" name="Picture 4" descr="Deadlines and Time Management"/>
          <p:cNvPicPr>
            <a:picLocks noChangeAspect="1" noChangeArrowheads="1"/>
          </p:cNvPicPr>
          <p:nvPr/>
        </p:nvPicPr>
        <p:blipFill>
          <a:blip r:embed="rId4" cstate="print"/>
          <a:srcRect/>
          <a:stretch>
            <a:fillRect/>
          </a:stretch>
        </p:blipFill>
        <p:spPr bwMode="auto">
          <a:xfrm>
            <a:off x="3659722" y="304800"/>
            <a:ext cx="1951841" cy="21336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Q&amp;A and Thank You </a:t>
            </a:r>
            <a:endParaRPr lang="en-US" dirty="0">
              <a:solidFill>
                <a:schemeClr val="bg1"/>
              </a:solidFill>
            </a:endParaRPr>
          </a:p>
        </p:txBody>
      </p:sp>
      <p:sp>
        <p:nvSpPr>
          <p:cNvPr id="3" name="Content Placeholder 2"/>
          <p:cNvSpPr>
            <a:spLocks noGrp="1"/>
          </p:cNvSpPr>
          <p:nvPr>
            <p:ph idx="1"/>
          </p:nvPr>
        </p:nvSpPr>
        <p:spPr/>
        <p:txBody>
          <a:bodyPr>
            <a:normAutofit lnSpcReduction="10000"/>
          </a:bodyPr>
          <a:lstStyle/>
          <a:p>
            <a:r>
              <a:rPr lang="en-US" sz="3000" b="1" dirty="0" smtClean="0">
                <a:solidFill>
                  <a:schemeClr val="tx2">
                    <a:lumMod val="75000"/>
                  </a:schemeClr>
                </a:solidFill>
              </a:rPr>
              <a:t>Now we will take some time for any questions from the audience, and or final thoughts from our panelists.</a:t>
            </a:r>
          </a:p>
          <a:p>
            <a:r>
              <a:rPr lang="en-US" sz="3000" b="1" dirty="0" smtClean="0">
                <a:solidFill>
                  <a:schemeClr val="tx2">
                    <a:lumMod val="75000"/>
                  </a:schemeClr>
                </a:solidFill>
              </a:rPr>
              <a:t>Thank you to the panelists.</a:t>
            </a:r>
          </a:p>
          <a:p>
            <a:r>
              <a:rPr lang="en-US" sz="3000" b="1" dirty="0" smtClean="0">
                <a:solidFill>
                  <a:schemeClr val="tx2">
                    <a:lumMod val="75000"/>
                  </a:schemeClr>
                </a:solidFill>
              </a:rPr>
              <a:t>Thank you to the audience, conference team, and Bellevue College.</a:t>
            </a:r>
          </a:p>
          <a:p>
            <a:pPr algn="ctr">
              <a:buNone/>
            </a:pPr>
            <a:r>
              <a:rPr lang="en-US" sz="3000" b="1" dirty="0" smtClean="0">
                <a:solidFill>
                  <a:schemeClr val="tx2">
                    <a:lumMod val="75000"/>
                  </a:schemeClr>
                </a:solidFill>
              </a:rPr>
              <a:t>Find out more about the Center at</a:t>
            </a:r>
          </a:p>
          <a:p>
            <a:pPr algn="ctr">
              <a:buNone/>
            </a:pPr>
            <a:r>
              <a:rPr lang="en-US" sz="3000" b="1" dirty="0" smtClean="0">
                <a:solidFill>
                  <a:schemeClr val="tx2">
                    <a:lumMod val="75000"/>
                  </a:schemeClr>
                </a:solidFill>
              </a:rPr>
              <a:t>Coeforict.org </a:t>
            </a:r>
          </a:p>
          <a:p>
            <a:pPr algn="ctr">
              <a:buNone/>
            </a:pPr>
            <a:r>
              <a:rPr lang="en-US" sz="2500" b="1" dirty="0" smtClean="0">
                <a:solidFill>
                  <a:schemeClr val="tx2">
                    <a:lumMod val="75000"/>
                  </a:schemeClr>
                </a:solidFill>
                <a:hlinkClick r:id="rId2"/>
              </a:rPr>
              <a:t>maureen.majury@bellevuecollege.edu</a:t>
            </a:r>
            <a:r>
              <a:rPr lang="en-US" sz="2500" b="1" dirty="0" smtClean="0">
                <a:solidFill>
                  <a:schemeClr val="tx2">
                    <a:lumMod val="75000"/>
                  </a:schemeClr>
                </a:solidFill>
              </a:rPr>
              <a:t> </a:t>
            </a:r>
            <a:endParaRPr lang="en-US" sz="2500" b="1" dirty="0">
              <a:solidFill>
                <a:schemeClr val="tx2">
                  <a:lumMod val="75000"/>
                </a:schemeClr>
              </a:solidFill>
            </a:endParaRPr>
          </a:p>
        </p:txBody>
      </p:sp>
      <p:pic>
        <p:nvPicPr>
          <p:cNvPr id="30722" name="Picture 2"/>
          <p:cNvPicPr>
            <a:picLocks noChangeAspect="1" noChangeArrowheads="1"/>
          </p:cNvPicPr>
          <p:nvPr/>
        </p:nvPicPr>
        <p:blipFill>
          <a:blip r:embed="rId3" cstate="print"/>
          <a:srcRect/>
          <a:stretch>
            <a:fillRect/>
          </a:stretch>
        </p:blipFill>
        <p:spPr bwMode="auto">
          <a:xfrm>
            <a:off x="1905000" y="5715000"/>
            <a:ext cx="5341327" cy="11430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198</TotalTime>
  <Words>1348</Words>
  <Application>Microsoft Office PowerPoint</Application>
  <PresentationFormat>On-screen Show (4:3)</PresentationFormat>
  <Paragraphs>157</Paragraphs>
  <Slides>12</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Symbol</vt:lpstr>
      <vt:lpstr>Times New Roman</vt:lpstr>
      <vt:lpstr>Office Theme</vt:lpstr>
      <vt:lpstr>Partnering  with Industry </vt:lpstr>
      <vt:lpstr>PowerPoint Presentation</vt:lpstr>
      <vt:lpstr>Who are our panelists?</vt:lpstr>
      <vt:lpstr>They will tell you…</vt:lpstr>
      <vt:lpstr>What we will be talking about:</vt:lpstr>
      <vt:lpstr>Reports, White Papers, Webinars</vt:lpstr>
      <vt:lpstr>Jonny Chambers &amp; Chris Orth will now share their insights on two of the questions answered within the report: 1. What new technology competencies should the IT graduate be anticipating and searching out to master either in college, a training program, opportunities provided online, or by self-mastery (reading a book, or IT content-specific website)? 2. Often, IT employers bemoan the lack of innovation and critical thinking in an IT graduate.  Why do you think that is? What could the student do to “grow” their own capacity to innovate and think critically? </vt:lpstr>
      <vt:lpstr>Events</vt:lpstr>
      <vt:lpstr>Security: “Data loss”, “data breach”, “abuse of cloud services”… It all sounds ominous. Network security,  specifically security for the cloud, is important. The Cloud Security Alliance listed the “notorious nine” threats. This is a well-organized and  succinct overview of the nine security threats to the cloud. </vt:lpstr>
      <vt:lpstr>Services</vt:lpstr>
      <vt:lpstr>Deadlines and Time Management: Everyone knows what a deadline is. Something (a product, project, etc. with pre-specified elements) someone committed to do is due on a specific date to a specific person. Understanding 1) what a deadline is, 2) different types of deadlines, and, 3) what are the responsibilities as the person who has to meet a deadline or the person who is expecting a deadline to be met with a deliverable.</vt:lpstr>
      <vt:lpstr>Q&amp;A and Thank You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Partnering with Industry</dc:title>
  <dc:creator>Maureen Majury</dc:creator>
  <cp:lastModifiedBy>Maureen Majury</cp:lastModifiedBy>
  <cp:revision>22</cp:revision>
  <dcterms:created xsi:type="dcterms:W3CDTF">2014-09-26T17:57:36Z</dcterms:created>
  <dcterms:modified xsi:type="dcterms:W3CDTF">2014-11-07T23:00:07Z</dcterms:modified>
</cp:coreProperties>
</file>