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2" r:id="rId3"/>
    <p:sldId id="293" r:id="rId4"/>
    <p:sldId id="294" r:id="rId5"/>
    <p:sldId id="295" r:id="rId6"/>
    <p:sldId id="303" r:id="rId7"/>
    <p:sldId id="314" r:id="rId8"/>
    <p:sldId id="320" r:id="rId9"/>
    <p:sldId id="311" r:id="rId10"/>
    <p:sldId id="309" r:id="rId11"/>
    <p:sldId id="310" r:id="rId12"/>
    <p:sldId id="313" r:id="rId13"/>
    <p:sldId id="315" r:id="rId14"/>
    <p:sldId id="316" r:id="rId15"/>
    <p:sldId id="317" r:id="rId16"/>
    <p:sldId id="321" r:id="rId17"/>
    <p:sldId id="307" r:id="rId18"/>
    <p:sldId id="296" r:id="rId19"/>
    <p:sldId id="300" r:id="rId20"/>
    <p:sldId id="297" r:id="rId21"/>
    <p:sldId id="302" r:id="rId22"/>
    <p:sldId id="304" r:id="rId23"/>
    <p:sldId id="305" r:id="rId24"/>
    <p:sldId id="306" r:id="rId25"/>
    <p:sldId id="319" r:id="rId26"/>
    <p:sldId id="322" r:id="rId27"/>
    <p:sldId id="318" r:id="rId28"/>
    <p:sldId id="272" r:id="rId29"/>
    <p:sldId id="28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1" d="100"/>
          <a:sy n="101" d="100"/>
        </p:scale>
        <p:origin x="150" y="18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5/18/2018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5/18/2018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quantumexperience.ng.bluemix.net/qx/experience"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om/search?q=metcalfs+law+images&amp;client=firefox-b-1-ab&amp;tbm=isch&amp;tbo=u&amp;source=univ&amp;sa=X&amp;ved=0ahUKEwiJxcvgrYjbAhXJwFQKHfENAcUQ7AkIOA&amp;biw=1540&amp;bih=811#imgrc=8h9L2MMTzLe3YM" TargetMode="External"/><Relationship Id="rId2" Type="http://schemas.openxmlformats.org/officeDocument/2006/relationships/hyperlink" Target="https://www.google.com/search?q=moore's+law++graphic&amp;client=firefox-b-1-ab&amp;tbm=isch&amp;tbo=u&amp;source=univ&amp;sa=X&amp;ved=0ahUKEwjPj_P1qYjbAhVrrVQKHT3dCbgQsAQIKA&amp;biw=1540&amp;bih=811#imgrc=3OH09DQbifeU-M" TargetMode="External"/><Relationship Id="rId1" Type="http://schemas.openxmlformats.org/officeDocument/2006/relationships/slideLayout" Target="../slideLayouts/slideLayout7.xml"/><Relationship Id="rId5" Type="http://schemas.openxmlformats.org/officeDocument/2006/relationships/hyperlink" Target="https://www.google.com/search?q=Sal+Khan+image&amp;client=firefox-b-1-ab&amp;tbm=isch&amp;tbo=u&amp;source=univ&amp;sa=X&amp;ved=0ahUKEwi1_tfptojbAhXphVQKHYssDEgQ7AkISg&amp;biw=1540&amp;bih=811#imgrc=D5YMoZ4FThTSJM" TargetMode="External"/><Relationship Id="rId4" Type="http://schemas.openxmlformats.org/officeDocument/2006/relationships/hyperlink" Target="https://www.electronicsweekly.com/news/research-news/ibm-puts-quantum-computer-on-line-2016-05/"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om/search?q=mongolia+orphanage&amp;client=firefox-b-1-ab&amp;tbm=isch&amp;tbo=u&amp;source=univ&amp;sa=X&amp;ved=0ahUKEwiUsbrRuIjbAhVI4VQKHUJNA5EQsAQIVA&amp;biw=1540&amp;bih=811#imgrc=XhamDbWNeXg17M" TargetMode="External"/><Relationship Id="rId2" Type="http://schemas.openxmlformats.org/officeDocument/2006/relationships/hyperlink" Target="https://1800foundation.com/think-choose-slab-foundation-home/" TargetMode="External"/><Relationship Id="rId1" Type="http://schemas.openxmlformats.org/officeDocument/2006/relationships/slideLayout" Target="../slideLayouts/slideLayout7.xml"/><Relationship Id="rId4" Type="http://schemas.openxmlformats.org/officeDocument/2006/relationships/hyperlink" Target="https://www.google.com/search?q=fill+in+the+gaps+image&amp;tbm=isch&amp;source=iu&amp;ictx=1&amp;fir=k-poYJUuAgNtpM:,276UKTmvdyoAEM,_&amp;usg=__EMqSQp-aHY7yA9DvyY71sZoQN9U%3D&amp;sa=X&amp;ved=0ahUKEwjm-InO1YrbAhUTz2MKHXqFDyAQ9QEIPTAJ#imgrc=k-poYJUuAgNtp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esentation2saveACh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8403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515">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sign&#10;&#10;Description generated with very high confidence">
            <a:extLst>
              <a:ext uri="{FF2B5EF4-FFF2-40B4-BE49-F238E27FC236}">
                <a16:creationId xmlns:a16="http://schemas.microsoft.com/office/drawing/2014/main" id="{9C60757F-C970-4C1E-94C8-EF5709F36C59}"/>
              </a:ext>
            </a:extLst>
          </p:cNvPr>
          <p:cNvPicPr>
            <a:picLocks noChangeAspect="1"/>
          </p:cNvPicPr>
          <p:nvPr/>
        </p:nvPicPr>
        <p:blipFill>
          <a:blip r:embed="rId2"/>
          <a:stretch>
            <a:fillRect/>
          </a:stretch>
        </p:blipFill>
        <p:spPr>
          <a:xfrm>
            <a:off x="3146855" y="375118"/>
            <a:ext cx="5898290" cy="6107763"/>
          </a:xfrm>
          <a:prstGeom prst="rect">
            <a:avLst/>
          </a:prstGeom>
        </p:spPr>
      </p:pic>
    </p:spTree>
    <p:extLst>
      <p:ext uri="{BB962C8B-B14F-4D97-AF65-F5344CB8AC3E}">
        <p14:creationId xmlns:p14="http://schemas.microsoft.com/office/powerpoint/2010/main" val="282984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93AAA-EE8A-41FF-B59F-B8A69CC1EA0E}"/>
              </a:ext>
            </a:extLst>
          </p:cNvPr>
          <p:cNvSpPr txBox="1"/>
          <p:nvPr/>
        </p:nvSpPr>
        <p:spPr>
          <a:xfrm>
            <a:off x="1735495" y="821095"/>
            <a:ext cx="9227976" cy="4524315"/>
          </a:xfrm>
          <a:prstGeom prst="rect">
            <a:avLst/>
          </a:prstGeom>
          <a:noFill/>
        </p:spPr>
        <p:txBody>
          <a:bodyPr wrap="square" rtlCol="0">
            <a:spAutoFit/>
          </a:bodyPr>
          <a:lstStyle/>
          <a:p>
            <a:pPr algn="ctr"/>
            <a:r>
              <a:rPr lang="en-US" sz="9600" u="sng" dirty="0"/>
              <a:t>Quantum</a:t>
            </a:r>
          </a:p>
          <a:p>
            <a:pPr algn="ctr"/>
            <a:r>
              <a:rPr lang="en-US" sz="9600" dirty="0"/>
              <a:t>108 </a:t>
            </a:r>
          </a:p>
          <a:p>
            <a:pPr algn="ctr"/>
            <a:r>
              <a:rPr lang="en-US" sz="9600" dirty="0"/>
              <a:t>Qubits</a:t>
            </a:r>
          </a:p>
        </p:txBody>
      </p:sp>
    </p:spTree>
    <p:extLst>
      <p:ext uri="{BB962C8B-B14F-4D97-AF65-F5344CB8AC3E}">
        <p14:creationId xmlns:p14="http://schemas.microsoft.com/office/powerpoint/2010/main" val="3771939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91A5A7-9C63-490D-B00F-34D04F3C3B7F}"/>
              </a:ext>
            </a:extLst>
          </p:cNvPr>
          <p:cNvPicPr>
            <a:picLocks noChangeAspect="1"/>
          </p:cNvPicPr>
          <p:nvPr/>
        </p:nvPicPr>
        <p:blipFill>
          <a:blip r:embed="rId2"/>
          <a:stretch>
            <a:fillRect/>
          </a:stretch>
        </p:blipFill>
        <p:spPr>
          <a:xfrm>
            <a:off x="141674" y="0"/>
            <a:ext cx="9576000" cy="6858000"/>
          </a:xfrm>
          <a:prstGeom prst="rect">
            <a:avLst/>
          </a:prstGeom>
        </p:spPr>
      </p:pic>
    </p:spTree>
    <p:extLst>
      <p:ext uri="{BB962C8B-B14F-4D97-AF65-F5344CB8AC3E}">
        <p14:creationId xmlns:p14="http://schemas.microsoft.com/office/powerpoint/2010/main" val="956143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B066F5-FC05-4F86-8BB2-3C2866012355}"/>
              </a:ext>
            </a:extLst>
          </p:cNvPr>
          <p:cNvSpPr txBox="1"/>
          <p:nvPr/>
        </p:nvSpPr>
        <p:spPr>
          <a:xfrm>
            <a:off x="1764631" y="818148"/>
            <a:ext cx="8662737" cy="4524315"/>
          </a:xfrm>
          <a:prstGeom prst="rect">
            <a:avLst/>
          </a:prstGeom>
          <a:noFill/>
        </p:spPr>
        <p:txBody>
          <a:bodyPr wrap="square" rtlCol="0">
            <a:spAutoFit/>
          </a:bodyPr>
          <a:lstStyle/>
          <a:p>
            <a:pPr algn="ctr"/>
            <a:r>
              <a:rPr lang="en-US" sz="9600" dirty="0">
                <a:solidFill>
                  <a:srgbClr val="FFC000"/>
                </a:solidFill>
              </a:rPr>
              <a:t>How does quantum computing work? </a:t>
            </a:r>
          </a:p>
        </p:txBody>
      </p:sp>
    </p:spTree>
    <p:extLst>
      <p:ext uri="{BB962C8B-B14F-4D97-AF65-F5344CB8AC3E}">
        <p14:creationId xmlns:p14="http://schemas.microsoft.com/office/powerpoint/2010/main" val="2650374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CAF665-25BA-4BD2-8AD3-5C7C02F1E3C8}"/>
              </a:ext>
            </a:extLst>
          </p:cNvPr>
          <p:cNvSpPr txBox="1"/>
          <p:nvPr/>
        </p:nvSpPr>
        <p:spPr>
          <a:xfrm>
            <a:off x="2043764" y="664143"/>
            <a:ext cx="8104472" cy="1569660"/>
          </a:xfrm>
          <a:prstGeom prst="rect">
            <a:avLst/>
          </a:prstGeom>
          <a:noFill/>
        </p:spPr>
        <p:txBody>
          <a:bodyPr wrap="square" rtlCol="0">
            <a:spAutoFit/>
          </a:bodyPr>
          <a:lstStyle/>
          <a:p>
            <a:r>
              <a:rPr lang="en-US" sz="9600" dirty="0"/>
              <a:t>Superposition</a:t>
            </a:r>
          </a:p>
        </p:txBody>
      </p:sp>
      <p:pic>
        <p:nvPicPr>
          <p:cNvPr id="3" name="Picture 2">
            <a:extLst>
              <a:ext uri="{FF2B5EF4-FFF2-40B4-BE49-F238E27FC236}">
                <a16:creationId xmlns:a16="http://schemas.microsoft.com/office/drawing/2014/main" id="{1BF4F8EF-9C8B-4010-BCBC-CF6CDA759912}"/>
              </a:ext>
            </a:extLst>
          </p:cNvPr>
          <p:cNvPicPr>
            <a:picLocks noChangeAspect="1"/>
          </p:cNvPicPr>
          <p:nvPr/>
        </p:nvPicPr>
        <p:blipFill>
          <a:blip r:embed="rId2"/>
          <a:stretch>
            <a:fillRect/>
          </a:stretch>
        </p:blipFill>
        <p:spPr>
          <a:xfrm>
            <a:off x="2473159" y="2391786"/>
            <a:ext cx="6333957" cy="4464824"/>
          </a:xfrm>
          <a:prstGeom prst="rect">
            <a:avLst/>
          </a:prstGeom>
        </p:spPr>
      </p:pic>
    </p:spTree>
    <p:extLst>
      <p:ext uri="{BB962C8B-B14F-4D97-AF65-F5344CB8AC3E}">
        <p14:creationId xmlns:p14="http://schemas.microsoft.com/office/powerpoint/2010/main" val="3055913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C630F-DFE9-4164-B3BB-8D77DD22BD40}"/>
              </a:ext>
            </a:extLst>
          </p:cNvPr>
          <p:cNvSpPr txBox="1"/>
          <p:nvPr/>
        </p:nvSpPr>
        <p:spPr>
          <a:xfrm>
            <a:off x="1819175" y="702644"/>
            <a:ext cx="8287351" cy="1569660"/>
          </a:xfrm>
          <a:prstGeom prst="rect">
            <a:avLst/>
          </a:prstGeom>
          <a:noFill/>
        </p:spPr>
        <p:txBody>
          <a:bodyPr wrap="square" rtlCol="0">
            <a:spAutoFit/>
          </a:bodyPr>
          <a:lstStyle/>
          <a:p>
            <a:pPr algn="ctr"/>
            <a:r>
              <a:rPr lang="en-US" sz="9600" dirty="0"/>
              <a:t>Entanglement</a:t>
            </a:r>
          </a:p>
        </p:txBody>
      </p:sp>
      <p:pic>
        <p:nvPicPr>
          <p:cNvPr id="3" name="Picture 2">
            <a:extLst>
              <a:ext uri="{FF2B5EF4-FFF2-40B4-BE49-F238E27FC236}">
                <a16:creationId xmlns:a16="http://schemas.microsoft.com/office/drawing/2014/main" id="{DC4BA7B5-6E09-4303-AF19-1FE0A57F380D}"/>
              </a:ext>
            </a:extLst>
          </p:cNvPr>
          <p:cNvPicPr>
            <a:picLocks noChangeAspect="1"/>
          </p:cNvPicPr>
          <p:nvPr/>
        </p:nvPicPr>
        <p:blipFill>
          <a:blip r:embed="rId2"/>
          <a:stretch>
            <a:fillRect/>
          </a:stretch>
        </p:blipFill>
        <p:spPr>
          <a:xfrm>
            <a:off x="3458738" y="2542463"/>
            <a:ext cx="5274523" cy="4248159"/>
          </a:xfrm>
          <a:prstGeom prst="rect">
            <a:avLst/>
          </a:prstGeom>
        </p:spPr>
      </p:pic>
    </p:spTree>
    <p:extLst>
      <p:ext uri="{BB962C8B-B14F-4D97-AF65-F5344CB8AC3E}">
        <p14:creationId xmlns:p14="http://schemas.microsoft.com/office/powerpoint/2010/main" val="1898121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cake, plate, sitting&#10;&#10;Description generated with very high confidence">
            <a:extLst>
              <a:ext uri="{FF2B5EF4-FFF2-40B4-BE49-F238E27FC236}">
                <a16:creationId xmlns:a16="http://schemas.microsoft.com/office/drawing/2014/main" id="{E1E0F19D-67A6-46B7-BF44-57B185DD9C3A}"/>
              </a:ext>
            </a:extLst>
          </p:cNvPr>
          <p:cNvPicPr>
            <a:picLocks noChangeAspect="1"/>
          </p:cNvPicPr>
          <p:nvPr/>
        </p:nvPicPr>
        <p:blipFill>
          <a:blip r:embed="rId2"/>
          <a:stretch>
            <a:fillRect/>
          </a:stretch>
        </p:blipFill>
        <p:spPr>
          <a:xfrm>
            <a:off x="2505075" y="1404937"/>
            <a:ext cx="7181850" cy="4048125"/>
          </a:xfrm>
          <a:prstGeom prst="rect">
            <a:avLst/>
          </a:prstGeom>
        </p:spPr>
      </p:pic>
    </p:spTree>
    <p:extLst>
      <p:ext uri="{BB962C8B-B14F-4D97-AF65-F5344CB8AC3E}">
        <p14:creationId xmlns:p14="http://schemas.microsoft.com/office/powerpoint/2010/main" val="4226676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169B0E-71D2-4BF6-A9B2-68493579E43B}"/>
              </a:ext>
            </a:extLst>
          </p:cNvPr>
          <p:cNvSpPr txBox="1"/>
          <p:nvPr/>
        </p:nvSpPr>
        <p:spPr>
          <a:xfrm>
            <a:off x="654341" y="604007"/>
            <a:ext cx="10737909" cy="5324535"/>
          </a:xfrm>
          <a:prstGeom prst="rect">
            <a:avLst/>
          </a:prstGeom>
          <a:noFill/>
        </p:spPr>
        <p:txBody>
          <a:bodyPr wrap="square" rtlCol="0">
            <a:spAutoFit/>
          </a:bodyPr>
          <a:lstStyle/>
          <a:p>
            <a:r>
              <a:rPr lang="en-US" sz="9600" dirty="0">
                <a:solidFill>
                  <a:srgbClr val="FFFF00"/>
                </a:solidFill>
              </a:rPr>
              <a:t>IBM Q-Experience</a:t>
            </a:r>
          </a:p>
          <a:p>
            <a:r>
              <a:rPr lang="en-US" sz="4400" dirty="0">
                <a:solidFill>
                  <a:srgbClr val="FFFF00"/>
                </a:solidFill>
                <a:hlinkClick r:id="rId2"/>
              </a:rPr>
              <a:t>https://quantumexperience.ng.bluemix.net/qx/experience</a:t>
            </a:r>
            <a:endParaRPr lang="en-US" sz="4400" dirty="0">
              <a:solidFill>
                <a:srgbClr val="FFFF00"/>
              </a:solidFill>
            </a:endParaRPr>
          </a:p>
          <a:p>
            <a:endParaRPr lang="en-US" sz="4400" dirty="0">
              <a:solidFill>
                <a:srgbClr val="FFFF00"/>
              </a:solidFill>
            </a:endParaRPr>
          </a:p>
          <a:p>
            <a:r>
              <a:rPr lang="en-US" sz="2800" dirty="0"/>
              <a:t>Explore the world of quantum computing! Check out our User Guides and interactive Demos to learn more about quantum principles. Or, dive right in to create and run algorithms on real quantum computing hardware, using the Quantum Composer and </a:t>
            </a:r>
            <a:r>
              <a:rPr lang="en-US" sz="2800" dirty="0" err="1"/>
              <a:t>QISKit</a:t>
            </a:r>
            <a:r>
              <a:rPr lang="en-US" sz="2800" dirty="0"/>
              <a:t> software developer kit.</a:t>
            </a:r>
            <a:endParaRPr lang="en-US" sz="2800" dirty="0">
              <a:solidFill>
                <a:srgbClr val="FFFF00"/>
              </a:solidFill>
            </a:endParaRPr>
          </a:p>
        </p:txBody>
      </p:sp>
    </p:spTree>
    <p:extLst>
      <p:ext uri="{BB962C8B-B14F-4D97-AF65-F5344CB8AC3E}">
        <p14:creationId xmlns:p14="http://schemas.microsoft.com/office/powerpoint/2010/main" val="4097597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300" y="609600"/>
            <a:ext cx="9639300" cy="4524315"/>
          </a:xfrm>
          <a:prstGeom prst="rect">
            <a:avLst/>
          </a:prstGeom>
          <a:noFill/>
        </p:spPr>
        <p:txBody>
          <a:bodyPr wrap="square" rtlCol="0">
            <a:spAutoFit/>
          </a:bodyPr>
          <a:lstStyle/>
          <a:p>
            <a:pPr algn="ctr"/>
            <a:r>
              <a:rPr lang="en-US" sz="9600" dirty="0"/>
              <a:t>      </a:t>
            </a:r>
          </a:p>
          <a:p>
            <a:pPr algn="ctr"/>
            <a:r>
              <a:rPr lang="en-US" sz="9600" dirty="0"/>
              <a:t>Education</a:t>
            </a:r>
          </a:p>
          <a:p>
            <a:pPr algn="ctr"/>
            <a:r>
              <a:rPr lang="en-US" sz="9600" dirty="0"/>
              <a:t>Reimagined</a:t>
            </a:r>
          </a:p>
        </p:txBody>
      </p:sp>
    </p:spTree>
    <p:extLst>
      <p:ext uri="{BB962C8B-B14F-4D97-AF65-F5344CB8AC3E}">
        <p14:creationId xmlns:p14="http://schemas.microsoft.com/office/powerpoint/2010/main" val="4079025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537" y="301636"/>
            <a:ext cx="8526463" cy="6234102"/>
          </a:xfrm>
          <a:prstGeom prst="rect">
            <a:avLst/>
          </a:prstGeom>
        </p:spPr>
      </p:pic>
    </p:spTree>
    <p:extLst>
      <p:ext uri="{BB962C8B-B14F-4D97-AF65-F5344CB8AC3E}">
        <p14:creationId xmlns:p14="http://schemas.microsoft.com/office/powerpoint/2010/main" val="3746439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1117600"/>
            <a:ext cx="9905997" cy="4673600"/>
          </a:xfrm>
        </p:spPr>
      </p:pic>
      <p:sp>
        <p:nvSpPr>
          <p:cNvPr id="5" name="TextBox 4"/>
          <p:cNvSpPr txBox="1"/>
          <p:nvPr/>
        </p:nvSpPr>
        <p:spPr>
          <a:xfrm>
            <a:off x="2303462" y="6079518"/>
            <a:ext cx="7581900" cy="646331"/>
          </a:xfrm>
          <a:prstGeom prst="rect">
            <a:avLst/>
          </a:prstGeom>
          <a:noFill/>
        </p:spPr>
        <p:txBody>
          <a:bodyPr wrap="square" rtlCol="0">
            <a:spAutoFit/>
          </a:bodyPr>
          <a:lstStyle/>
          <a:p>
            <a:pPr algn="ctr"/>
            <a:r>
              <a:rPr lang="en-US" dirty="0"/>
              <a:t>Moore’s Law – the number of transistors per square inch double every year and computing speeds double every two years. </a:t>
            </a:r>
          </a:p>
        </p:txBody>
      </p:sp>
      <p:sp>
        <p:nvSpPr>
          <p:cNvPr id="6" name="TextBox 5"/>
          <p:cNvSpPr txBox="1"/>
          <p:nvPr/>
        </p:nvSpPr>
        <p:spPr>
          <a:xfrm>
            <a:off x="2011362" y="-11854"/>
            <a:ext cx="7581900" cy="1015663"/>
          </a:xfrm>
          <a:prstGeom prst="rect">
            <a:avLst/>
          </a:prstGeom>
          <a:noFill/>
        </p:spPr>
        <p:txBody>
          <a:bodyPr wrap="square" rtlCol="0">
            <a:spAutoFit/>
          </a:bodyPr>
          <a:lstStyle/>
          <a:p>
            <a:pPr algn="ctr"/>
            <a:r>
              <a:rPr lang="en-US" sz="6000" dirty="0"/>
              <a:t>Moore’s Law</a:t>
            </a:r>
          </a:p>
        </p:txBody>
      </p:sp>
    </p:spTree>
    <p:extLst>
      <p:ext uri="{BB962C8B-B14F-4D97-AF65-F5344CB8AC3E}">
        <p14:creationId xmlns:p14="http://schemas.microsoft.com/office/powerpoint/2010/main" val="1542808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474" y="301497"/>
            <a:ext cx="6334125" cy="4383215"/>
          </a:xfrm>
          <a:prstGeom prst="rect">
            <a:avLst/>
          </a:prstGeom>
        </p:spPr>
      </p:pic>
      <p:sp>
        <p:nvSpPr>
          <p:cNvPr id="3" name="TextBox 2"/>
          <p:cNvSpPr txBox="1"/>
          <p:nvPr/>
        </p:nvSpPr>
        <p:spPr>
          <a:xfrm>
            <a:off x="2095500" y="5232400"/>
            <a:ext cx="8470900" cy="769441"/>
          </a:xfrm>
          <a:prstGeom prst="rect">
            <a:avLst/>
          </a:prstGeom>
          <a:noFill/>
        </p:spPr>
        <p:txBody>
          <a:bodyPr wrap="square" rtlCol="0">
            <a:spAutoFit/>
          </a:bodyPr>
          <a:lstStyle/>
          <a:p>
            <a:pPr algn="ctr"/>
            <a:r>
              <a:rPr lang="en-US" sz="4400" dirty="0"/>
              <a:t>SAL KHAN, KHAN ACADEMY</a:t>
            </a:r>
          </a:p>
        </p:txBody>
      </p:sp>
    </p:spTree>
    <p:extLst>
      <p:ext uri="{BB962C8B-B14F-4D97-AF65-F5344CB8AC3E}">
        <p14:creationId xmlns:p14="http://schemas.microsoft.com/office/powerpoint/2010/main" val="4075992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8884" y="-111270"/>
            <a:ext cx="9906000" cy="5509200"/>
          </a:xfrm>
          <a:prstGeom prst="rect">
            <a:avLst/>
          </a:prstGeom>
          <a:noFill/>
        </p:spPr>
        <p:txBody>
          <a:bodyPr wrap="square" rtlCol="0">
            <a:spAutoFit/>
          </a:bodyPr>
          <a:lstStyle/>
          <a:p>
            <a:r>
              <a:rPr lang="en-US" sz="8000" dirty="0"/>
              <a:t>WHY Khan Academy </a:t>
            </a:r>
          </a:p>
          <a:p>
            <a:r>
              <a:rPr lang="en-US" sz="8000" dirty="0"/>
              <a:t>     so  successful? </a:t>
            </a:r>
          </a:p>
          <a:p>
            <a:endParaRPr lang="en-US" sz="4800" dirty="0"/>
          </a:p>
          <a:p>
            <a:pPr marL="342900" indent="-342900">
              <a:buAutoNum type="arabicPeriod"/>
            </a:pPr>
            <a:r>
              <a:rPr lang="en-US" sz="4800" dirty="0"/>
              <a:t>Learn more if they can fill in the gaps</a:t>
            </a:r>
          </a:p>
          <a:p>
            <a:pPr marL="342900" indent="-342900">
              <a:buAutoNum type="arabicPeriod"/>
            </a:pPr>
            <a:r>
              <a:rPr lang="en-US" sz="4800" dirty="0"/>
              <a:t>Builds a foundation</a:t>
            </a:r>
          </a:p>
          <a:p>
            <a:pPr marL="342900" indent="-342900">
              <a:buAutoNum type="arabicPeriod"/>
            </a:pPr>
            <a:r>
              <a:rPr lang="en-US" sz="4800" dirty="0"/>
              <a:t>Independence </a:t>
            </a:r>
          </a:p>
        </p:txBody>
      </p:sp>
    </p:spTree>
    <p:extLst>
      <p:ext uri="{BB962C8B-B14F-4D97-AF65-F5344CB8AC3E}">
        <p14:creationId xmlns:p14="http://schemas.microsoft.com/office/powerpoint/2010/main" val="1562328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418ADB-1DD1-475F-BF38-8070ABC56CE5}"/>
              </a:ext>
            </a:extLst>
          </p:cNvPr>
          <p:cNvSpPr txBox="1"/>
          <p:nvPr/>
        </p:nvSpPr>
        <p:spPr>
          <a:xfrm>
            <a:off x="2659310" y="822121"/>
            <a:ext cx="7424256" cy="1107996"/>
          </a:xfrm>
          <a:prstGeom prst="rect">
            <a:avLst/>
          </a:prstGeom>
          <a:noFill/>
        </p:spPr>
        <p:txBody>
          <a:bodyPr wrap="square" rtlCol="0">
            <a:spAutoFit/>
          </a:bodyPr>
          <a:lstStyle/>
          <a:p>
            <a:r>
              <a:rPr lang="en-US" sz="6600" dirty="0"/>
              <a:t>FILL IN THE GAPS</a:t>
            </a:r>
          </a:p>
        </p:txBody>
      </p:sp>
      <p:pic>
        <p:nvPicPr>
          <p:cNvPr id="1026" name="Picture 2" descr="Image result for fill in the gaps image">
            <a:extLst>
              <a:ext uri="{FF2B5EF4-FFF2-40B4-BE49-F238E27FC236}">
                <a16:creationId xmlns:a16="http://schemas.microsoft.com/office/drawing/2014/main" id="{89305621-D709-4B67-B530-05EFB2C63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565" y="2162613"/>
            <a:ext cx="5367424" cy="4072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2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6BD9E7-ED3E-42A7-8A20-855AB694E0D0}"/>
              </a:ext>
            </a:extLst>
          </p:cNvPr>
          <p:cNvSpPr txBox="1"/>
          <p:nvPr/>
        </p:nvSpPr>
        <p:spPr>
          <a:xfrm>
            <a:off x="2608976" y="1191237"/>
            <a:ext cx="6904140" cy="1107996"/>
          </a:xfrm>
          <a:prstGeom prst="rect">
            <a:avLst/>
          </a:prstGeom>
          <a:noFill/>
        </p:spPr>
        <p:txBody>
          <a:bodyPr wrap="square" rtlCol="0">
            <a:spAutoFit/>
          </a:bodyPr>
          <a:lstStyle/>
          <a:p>
            <a:r>
              <a:rPr lang="en-US" sz="6600" dirty="0"/>
              <a:t>Build a Foundation</a:t>
            </a:r>
          </a:p>
        </p:txBody>
      </p:sp>
      <p:sp>
        <p:nvSpPr>
          <p:cNvPr id="3" name="AutoShape 2" descr="Image result for Foundation images">
            <a:extLst>
              <a:ext uri="{FF2B5EF4-FFF2-40B4-BE49-F238E27FC236}">
                <a16:creationId xmlns:a16="http://schemas.microsoft.com/office/drawing/2014/main" id="{3257F4A0-7288-4463-8FBD-0D8946D970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slab">
            <a:extLst>
              <a:ext uri="{FF2B5EF4-FFF2-40B4-BE49-F238E27FC236}">
                <a16:creationId xmlns:a16="http://schemas.microsoft.com/office/drawing/2014/main" id="{D4BA5ECE-C42D-466E-A20D-E3B287D6E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542" y="2569128"/>
            <a:ext cx="4567273" cy="3425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272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55C85E-EDF7-4AA6-9C77-C4733ADAB99E}"/>
              </a:ext>
            </a:extLst>
          </p:cNvPr>
          <p:cNvSpPr txBox="1"/>
          <p:nvPr/>
        </p:nvSpPr>
        <p:spPr>
          <a:xfrm>
            <a:off x="519764" y="1006679"/>
            <a:ext cx="11174931" cy="4062651"/>
          </a:xfrm>
          <a:prstGeom prst="rect">
            <a:avLst/>
          </a:prstGeom>
          <a:noFill/>
        </p:spPr>
        <p:txBody>
          <a:bodyPr wrap="square" rtlCol="0">
            <a:spAutoFit/>
          </a:bodyPr>
          <a:lstStyle/>
          <a:p>
            <a:pPr algn="ctr"/>
            <a:r>
              <a:rPr lang="en-US" sz="4000" dirty="0"/>
              <a:t>PSAT</a:t>
            </a:r>
          </a:p>
          <a:p>
            <a:pPr algn="ctr"/>
            <a:r>
              <a:rPr lang="en-US" sz="4000" dirty="0"/>
              <a:t>SAT </a:t>
            </a:r>
          </a:p>
          <a:p>
            <a:pPr algn="ctr"/>
            <a:r>
              <a:rPr lang="en-US" sz="4000" dirty="0"/>
              <a:t>20 hours 100 points improvement</a:t>
            </a:r>
          </a:p>
          <a:p>
            <a:pPr algn="ctr"/>
            <a:r>
              <a:rPr lang="en-US" sz="4000" dirty="0"/>
              <a:t>1 day week, learn on their own pace, have 30% gain</a:t>
            </a:r>
          </a:p>
          <a:p>
            <a:pPr algn="ctr"/>
            <a:endParaRPr lang="en-US" sz="4000" dirty="0"/>
          </a:p>
          <a:p>
            <a:pPr algn="ctr"/>
            <a:r>
              <a:rPr lang="en-US" sz="4000" dirty="0"/>
              <a:t>How will it benefit YOUR class and YOUR students? </a:t>
            </a:r>
          </a:p>
          <a:p>
            <a:endParaRPr lang="en-US" dirty="0"/>
          </a:p>
        </p:txBody>
      </p:sp>
    </p:spTree>
    <p:extLst>
      <p:ext uri="{BB962C8B-B14F-4D97-AF65-F5344CB8AC3E}">
        <p14:creationId xmlns:p14="http://schemas.microsoft.com/office/powerpoint/2010/main" val="509299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88000"/>
                <a:hueMod val="106000"/>
                <a:satMod val="140000"/>
                <a:lumMod val="54000"/>
              </a:schemeClr>
              <a:schemeClr val="bg1">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8AFDCCA-EC08-414E-B480-1D1877FE74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3" cy="6858001"/>
            <a:chOff x="0" y="-1"/>
            <a:chExt cx="12192003" cy="6858001"/>
          </a:xfrm>
        </p:grpSpPr>
        <p:sp useBgFill="1">
          <p:nvSpPr>
            <p:cNvPr id="72" name="Rectangle 71">
              <a:extLst>
                <a:ext uri="{FF2B5EF4-FFF2-40B4-BE49-F238E27FC236}">
                  <a16:creationId xmlns:a16="http://schemas.microsoft.com/office/drawing/2014/main" id="{98030F13-6DC8-412D-A37E-D6C832600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2">
              <a:extLst>
                <a:ext uri="{FF2B5EF4-FFF2-40B4-BE49-F238E27FC236}">
                  <a16:creationId xmlns:a16="http://schemas.microsoft.com/office/drawing/2014/main" id="{49F8A5B6-B5E2-4326-8F6F-A93A10030542}"/>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grpSp>
      <p:pic>
        <p:nvPicPr>
          <p:cNvPr id="75" name="Picture 2">
            <a:extLst>
              <a:ext uri="{FF2B5EF4-FFF2-40B4-BE49-F238E27FC236}">
                <a16:creationId xmlns:a16="http://schemas.microsoft.com/office/drawing/2014/main" id="{1DE10DE7-9D2C-4BED-BB15-10A57A4852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pic>
        <p:nvPicPr>
          <p:cNvPr id="4098" name="Picture 2" descr="Image result for Western europe 400 years ago images">
            <a:extLst>
              <a:ext uri="{FF2B5EF4-FFF2-40B4-BE49-F238E27FC236}">
                <a16:creationId xmlns:a16="http://schemas.microsoft.com/office/drawing/2014/main" id="{5F95BDDA-7045-40D3-BAB0-EF05E6DCF9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443" r="1" b="5232"/>
          <a:stretch/>
        </p:blipFill>
        <p:spPr bwMode="auto">
          <a:xfrm>
            <a:off x="965201" y="965200"/>
            <a:ext cx="10253130" cy="4866640"/>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D0D65A-A588-4D65-81D1-7117F42A1107}"/>
              </a:ext>
            </a:extLst>
          </p:cNvPr>
          <p:cNvSpPr txBox="1"/>
          <p:nvPr/>
        </p:nvSpPr>
        <p:spPr>
          <a:xfrm>
            <a:off x="4100362" y="279133"/>
            <a:ext cx="5236143" cy="646331"/>
          </a:xfrm>
          <a:prstGeom prst="rect">
            <a:avLst/>
          </a:prstGeom>
          <a:noFill/>
        </p:spPr>
        <p:txBody>
          <a:bodyPr wrap="square" rtlCol="0">
            <a:spAutoFit/>
          </a:bodyPr>
          <a:lstStyle/>
          <a:p>
            <a:r>
              <a:rPr lang="en-US" dirty="0"/>
              <a:t>Western Europe 400 years ago</a:t>
            </a:r>
          </a:p>
          <a:p>
            <a:endParaRPr lang="en-US" dirty="0"/>
          </a:p>
        </p:txBody>
      </p:sp>
    </p:spTree>
    <p:extLst>
      <p:ext uri="{BB962C8B-B14F-4D97-AF65-F5344CB8AC3E}">
        <p14:creationId xmlns:p14="http://schemas.microsoft.com/office/powerpoint/2010/main" val="2830585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C8CDC171-B2CB-4593-8B07-10F1BDB254C9}"/>
              </a:ext>
            </a:extLst>
          </p:cNvPr>
          <p:cNvPicPr>
            <a:picLocks noChangeAspect="1"/>
          </p:cNvPicPr>
          <p:nvPr/>
        </p:nvPicPr>
        <p:blipFill>
          <a:blip r:embed="rId2"/>
          <a:stretch>
            <a:fillRect/>
          </a:stretch>
        </p:blipFill>
        <p:spPr>
          <a:xfrm>
            <a:off x="2135243" y="796691"/>
            <a:ext cx="6707816" cy="5841390"/>
          </a:xfrm>
          <a:prstGeom prst="rect">
            <a:avLst/>
          </a:prstGeom>
        </p:spPr>
      </p:pic>
      <p:sp>
        <p:nvSpPr>
          <p:cNvPr id="4" name="Arrow: Down 3">
            <a:extLst>
              <a:ext uri="{FF2B5EF4-FFF2-40B4-BE49-F238E27FC236}">
                <a16:creationId xmlns:a16="http://schemas.microsoft.com/office/drawing/2014/main" id="{2DDB8286-B9FB-4458-A1E0-1F8E351BCE98}"/>
              </a:ext>
            </a:extLst>
          </p:cNvPr>
          <p:cNvSpPr/>
          <p:nvPr/>
        </p:nvSpPr>
        <p:spPr>
          <a:xfrm>
            <a:off x="4271058" y="1342663"/>
            <a:ext cx="370390" cy="126164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17098128-9DC9-4B91-BE1C-750E58B047F4}"/>
              </a:ext>
            </a:extLst>
          </p:cNvPr>
          <p:cNvSpPr/>
          <p:nvPr/>
        </p:nvSpPr>
        <p:spPr>
          <a:xfrm>
            <a:off x="5686425" y="4438650"/>
            <a:ext cx="1933575" cy="24765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778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rosperous planet images">
            <a:extLst>
              <a:ext uri="{FF2B5EF4-FFF2-40B4-BE49-F238E27FC236}">
                <a16:creationId xmlns:a16="http://schemas.microsoft.com/office/drawing/2014/main" id="{687F96F6-DD2D-40A1-A155-BBF30056B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473" y="224064"/>
            <a:ext cx="4960019" cy="640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637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3400" y="190500"/>
            <a:ext cx="9601200" cy="5262979"/>
          </a:xfrm>
          <a:prstGeom prst="rect">
            <a:avLst/>
          </a:prstGeom>
          <a:noFill/>
        </p:spPr>
        <p:txBody>
          <a:bodyPr wrap="square" rtlCol="0">
            <a:spAutoFit/>
          </a:bodyPr>
          <a:lstStyle/>
          <a:p>
            <a:r>
              <a:rPr lang="en-US" sz="1400" dirty="0"/>
              <a:t>References</a:t>
            </a:r>
          </a:p>
          <a:p>
            <a:r>
              <a:rPr lang="en-US" sz="1400" dirty="0">
                <a:hlinkClick r:id="rId2"/>
              </a:rPr>
              <a:t>https://www.google.com/search?q=moore%27s+law++graphic&amp;client=firefox-b-1-ab&amp;tbm=isch&amp;tbo=u&amp;source=univ&amp;sa=X&amp;ved=0ahUKEwjPj_P1qYjbAhVrrVQKHT3dCbgQsAQIKA&amp;biw=1540&amp;bih=811#imgrc=3OH09DQbifeU-M</a:t>
            </a:r>
            <a:r>
              <a:rPr lang="en-US" sz="1400" dirty="0"/>
              <a:t>:</a:t>
            </a:r>
          </a:p>
          <a:p>
            <a:endParaRPr lang="en-US" sz="1400" dirty="0"/>
          </a:p>
          <a:p>
            <a:r>
              <a:rPr lang="en-US" sz="1400" dirty="0">
                <a:hlinkClick r:id="rId3"/>
              </a:rPr>
              <a:t>https://www.google.com/search?q=metcalfs+law+images&amp;client=firefox-b-1-ab&amp;tbm=isch&amp;tbo=u&amp;source=univ&amp;sa=X&amp;ved=0ahUKEwiJxcvgrYjbAhXJwFQKHfENAcUQ7AkIOA&amp;biw=1540&amp;bih=811#imgrc=8h9L2MMTzLe3YM</a:t>
            </a:r>
            <a:r>
              <a:rPr lang="en-US" sz="1400" dirty="0"/>
              <a:t>:</a:t>
            </a:r>
          </a:p>
          <a:p>
            <a:endParaRPr lang="en-US" sz="1400" dirty="0"/>
          </a:p>
          <a:p>
            <a:r>
              <a:rPr lang="en-US" sz="1400" dirty="0">
                <a:hlinkClick r:id="rId4"/>
              </a:rPr>
              <a:t>https://www.electronicsweekly.com/news/research-news/ibm-puts-quantum-computer-on-line-2016-05/</a:t>
            </a:r>
            <a:endParaRPr lang="en-US" sz="1400" dirty="0"/>
          </a:p>
          <a:p>
            <a:endParaRPr lang="en-US" sz="1400" dirty="0"/>
          </a:p>
          <a:p>
            <a:r>
              <a:rPr lang="en-US" sz="1400" dirty="0"/>
              <a:t>https://www.google.com/</a:t>
            </a:r>
            <a:r>
              <a:rPr lang="en-US" sz="1400" dirty="0" err="1"/>
              <a:t>search?client</a:t>
            </a:r>
            <a:r>
              <a:rPr lang="en-US" sz="1400" dirty="0"/>
              <a:t>=firefox-b-1-ab&amp;tbm=</a:t>
            </a:r>
            <a:r>
              <a:rPr lang="en-US" sz="1400" dirty="0" err="1"/>
              <a:t>isch&amp;sa</a:t>
            </a:r>
            <a:r>
              <a:rPr lang="en-US" sz="1400" dirty="0"/>
              <a:t>=1&amp;ei=Ry37Wo-nDeiV0gKgipQI&amp;q=</a:t>
            </a:r>
            <a:r>
              <a:rPr lang="en-US" sz="1400" dirty="0" err="1"/>
              <a:t>OER+teacher+standing+in+front+with+class+image&amp;oq</a:t>
            </a:r>
            <a:r>
              <a:rPr lang="en-US" sz="1400" dirty="0"/>
              <a:t>=</a:t>
            </a:r>
            <a:r>
              <a:rPr lang="en-US" sz="1400" dirty="0" err="1"/>
              <a:t>OER+teacher+standing+in+front+with+class+image&amp;gs_l</a:t>
            </a:r>
            <a:r>
              <a:rPr lang="en-US" sz="1400" dirty="0"/>
              <a:t>=img.3...26458.27826.0.29524.4.4.0.0.0.0.54.182.4.4.0....0...1c.1.64.img..0.0.0....0.-4DBFs7c51c#imgrc=jizum3fcozS1XM:</a:t>
            </a:r>
          </a:p>
          <a:p>
            <a:endParaRPr lang="en-US" sz="1400" dirty="0"/>
          </a:p>
          <a:p>
            <a:r>
              <a:rPr lang="en-US" sz="1400" dirty="0">
                <a:hlinkClick r:id="rId5"/>
              </a:rPr>
              <a:t>https://www.google.com/search?q=Sal+Khan+image&amp;client=firefox-b-1-ab&amp;tbm=isch&amp;tbo=u&amp;source=univ&amp;sa=X&amp;ved=0ahUKEwi1_tfptojbAhXphVQKHYssDEgQ7AkISg&amp;biw=1540&amp;bih=811#imgrc=D5YMoZ4FThTSJM</a:t>
            </a:r>
            <a:r>
              <a:rPr lang="en-US" sz="1400" dirty="0"/>
              <a:t>:</a:t>
            </a:r>
          </a:p>
          <a:p>
            <a:endParaRPr lang="en-US" sz="1400" dirty="0"/>
          </a:p>
          <a:p>
            <a:r>
              <a:rPr lang="en-US" sz="1400" dirty="0"/>
              <a:t>Music</a:t>
            </a:r>
          </a:p>
          <a:p>
            <a:r>
              <a:rPr lang="en-US" sz="1400" dirty="0"/>
              <a:t>"Take a Chance" Kevin MacLeod (incompetech.com) Licensed under Creative Commons: By Attribution 3.0 License http://creativecommons.org/licenses/by/3.0</a:t>
            </a:r>
          </a:p>
          <a:p>
            <a:endParaRPr lang="en-US" sz="1400" dirty="0"/>
          </a:p>
          <a:p>
            <a:endParaRPr lang="en-US" sz="1400" dirty="0"/>
          </a:p>
        </p:txBody>
      </p:sp>
    </p:spTree>
    <p:extLst>
      <p:ext uri="{BB962C8B-B14F-4D97-AF65-F5344CB8AC3E}">
        <p14:creationId xmlns:p14="http://schemas.microsoft.com/office/powerpoint/2010/main" val="3030531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4FBC8B-F586-4ADF-A8EE-AD728F52542B}"/>
              </a:ext>
            </a:extLst>
          </p:cNvPr>
          <p:cNvSpPr txBox="1"/>
          <p:nvPr/>
        </p:nvSpPr>
        <p:spPr>
          <a:xfrm>
            <a:off x="1535185" y="444617"/>
            <a:ext cx="7449424" cy="4247317"/>
          </a:xfrm>
          <a:prstGeom prst="rect">
            <a:avLst/>
          </a:prstGeom>
          <a:noFill/>
        </p:spPr>
        <p:txBody>
          <a:bodyPr wrap="square" rtlCol="0">
            <a:spAutoFit/>
          </a:bodyPr>
          <a:lstStyle/>
          <a:p>
            <a:r>
              <a:rPr lang="en-US" dirty="0"/>
              <a:t>Resources cont.</a:t>
            </a:r>
          </a:p>
          <a:p>
            <a:endParaRPr lang="en-US" dirty="0"/>
          </a:p>
          <a:p>
            <a:r>
              <a:rPr lang="en-US" dirty="0">
                <a:hlinkClick r:id="rId2"/>
              </a:rPr>
              <a:t>https://1800foundation.com/think-choose-slab-foundation-home/</a:t>
            </a:r>
            <a:endParaRPr lang="en-US" dirty="0"/>
          </a:p>
          <a:p>
            <a:endParaRPr lang="en-US" dirty="0"/>
          </a:p>
          <a:p>
            <a:r>
              <a:rPr lang="en-US" dirty="0">
                <a:hlinkClick r:id="rId3"/>
              </a:rPr>
              <a:t>https://www.google.com/search?q=mongolia+orphanage&amp;client=firefox-b-1-ab&amp;tbm=isch&amp;tbo=u&amp;source=univ&amp;sa=X&amp;ved=0ahUKEwiUsbrRuIjbAhVI4VQKHUJNA5EQsAQIVA&amp;biw=1540&amp;bih=811#imgrc=XhamDbWNeXg17M</a:t>
            </a:r>
            <a:r>
              <a:rPr lang="en-US" dirty="0"/>
              <a:t>:</a:t>
            </a:r>
          </a:p>
          <a:p>
            <a:endParaRPr lang="en-US" dirty="0"/>
          </a:p>
          <a:p>
            <a:r>
              <a:rPr lang="en-US" dirty="0">
                <a:hlinkClick r:id="rId4"/>
              </a:rPr>
              <a:t>https://www.google.com/search?q=fill+in+the+gaps+image&amp;tbm=isch&amp;source=iu&amp;ictx=1&amp;fir=k-poYJUuAgNtpM%253A%252C276UKTmvdyoAEM%252C_&amp;usg=__EMqSQp-aHY7yA9DvyY71sZoQN9U%3D&amp;sa=X&amp;ved=0ahUKEwjm-InO1YrbAhUTz2MKHXqFDyAQ9QEIPTAJ#imgrc=k-poYJUuAgNtpM</a:t>
            </a:r>
            <a:r>
              <a:rPr lang="en-US" dirty="0"/>
              <a:t>:</a:t>
            </a:r>
          </a:p>
          <a:p>
            <a:endParaRPr lang="en-US" dirty="0"/>
          </a:p>
          <a:p>
            <a:endParaRPr lang="en-US" dirty="0"/>
          </a:p>
        </p:txBody>
      </p:sp>
    </p:spTree>
    <p:extLst>
      <p:ext uri="{BB962C8B-B14F-4D97-AF65-F5344CB8AC3E}">
        <p14:creationId xmlns:p14="http://schemas.microsoft.com/office/powerpoint/2010/main" val="3678806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46" y="1117601"/>
            <a:ext cx="8793454" cy="3783012"/>
          </a:xfrm>
          <a:prstGeom prst="rect">
            <a:avLst/>
          </a:prstGeom>
        </p:spPr>
      </p:pic>
      <p:sp>
        <p:nvSpPr>
          <p:cNvPr id="4" name="TextBox 3"/>
          <p:cNvSpPr txBox="1"/>
          <p:nvPr/>
        </p:nvSpPr>
        <p:spPr>
          <a:xfrm>
            <a:off x="1756423" y="177800"/>
            <a:ext cx="8496300" cy="1015663"/>
          </a:xfrm>
          <a:prstGeom prst="rect">
            <a:avLst/>
          </a:prstGeom>
          <a:noFill/>
        </p:spPr>
        <p:txBody>
          <a:bodyPr wrap="square" rtlCol="0">
            <a:spAutoFit/>
          </a:bodyPr>
          <a:lstStyle/>
          <a:p>
            <a:pPr algn="ctr"/>
            <a:r>
              <a:rPr lang="en-US" sz="6000" dirty="0"/>
              <a:t>Metcalf’s Law</a:t>
            </a:r>
          </a:p>
        </p:txBody>
      </p:sp>
      <p:sp>
        <p:nvSpPr>
          <p:cNvPr id="5" name="TextBox 4"/>
          <p:cNvSpPr txBox="1"/>
          <p:nvPr/>
        </p:nvSpPr>
        <p:spPr>
          <a:xfrm>
            <a:off x="1607846" y="5359400"/>
            <a:ext cx="9161754" cy="707886"/>
          </a:xfrm>
          <a:prstGeom prst="rect">
            <a:avLst/>
          </a:prstGeom>
          <a:noFill/>
        </p:spPr>
        <p:txBody>
          <a:bodyPr wrap="square" rtlCol="0">
            <a:spAutoFit/>
          </a:bodyPr>
          <a:lstStyle/>
          <a:p>
            <a:pPr algn="ctr"/>
            <a:r>
              <a:rPr lang="en-US" sz="2000" dirty="0"/>
              <a:t>Metcalf’s Law – telecommunications network is proportional to the square of the number of connected users of the system. </a:t>
            </a:r>
          </a:p>
        </p:txBody>
      </p:sp>
    </p:spTree>
    <p:extLst>
      <p:ext uri="{BB962C8B-B14F-4D97-AF65-F5344CB8AC3E}">
        <p14:creationId xmlns:p14="http://schemas.microsoft.com/office/powerpoint/2010/main" val="131179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9600" y="952500"/>
            <a:ext cx="9740900" cy="3046988"/>
          </a:xfrm>
          <a:prstGeom prst="rect">
            <a:avLst/>
          </a:prstGeom>
          <a:noFill/>
        </p:spPr>
        <p:txBody>
          <a:bodyPr wrap="square" rtlCol="0">
            <a:spAutoFit/>
          </a:bodyPr>
          <a:lstStyle/>
          <a:p>
            <a:endParaRPr lang="en-US" sz="9600" dirty="0"/>
          </a:p>
          <a:p>
            <a:r>
              <a:rPr lang="en-US" sz="9600" dirty="0"/>
              <a:t>     2020 ?</a:t>
            </a:r>
          </a:p>
        </p:txBody>
      </p:sp>
    </p:spTree>
    <p:extLst>
      <p:ext uri="{BB962C8B-B14F-4D97-AF65-F5344CB8AC3E}">
        <p14:creationId xmlns:p14="http://schemas.microsoft.com/office/powerpoint/2010/main" val="3110571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9503" y="469536"/>
            <a:ext cx="4308497" cy="5867763"/>
          </a:xfrm>
          <a:prstGeom prst="rect">
            <a:avLst/>
          </a:prstGeom>
        </p:spPr>
      </p:pic>
      <p:sp>
        <p:nvSpPr>
          <p:cNvPr id="3" name="TextBox 2"/>
          <p:cNvSpPr txBox="1"/>
          <p:nvPr/>
        </p:nvSpPr>
        <p:spPr>
          <a:xfrm>
            <a:off x="901700" y="939800"/>
            <a:ext cx="5016500" cy="5663089"/>
          </a:xfrm>
          <a:prstGeom prst="rect">
            <a:avLst/>
          </a:prstGeom>
          <a:noFill/>
        </p:spPr>
        <p:txBody>
          <a:bodyPr wrap="square" rtlCol="0">
            <a:spAutoFit/>
          </a:bodyPr>
          <a:lstStyle/>
          <a:p>
            <a:r>
              <a:rPr lang="en-US" sz="5400" dirty="0"/>
              <a:t>Quantum Computing</a:t>
            </a:r>
          </a:p>
          <a:p>
            <a:endParaRPr lang="en-US" sz="5400" dirty="0"/>
          </a:p>
          <a:p>
            <a:endParaRPr lang="en-US" dirty="0"/>
          </a:p>
          <a:p>
            <a:r>
              <a:rPr lang="en-US" sz="3200" dirty="0"/>
              <a:t>IBM 5 qubit machine on a single cryogenic chip represents the birth of quantum cloud computing.</a:t>
            </a:r>
          </a:p>
          <a:p>
            <a:endParaRPr lang="en-US" dirty="0"/>
          </a:p>
          <a:p>
            <a:endParaRPr lang="en-US" dirty="0"/>
          </a:p>
          <a:p>
            <a:endParaRPr lang="en-US" dirty="0"/>
          </a:p>
        </p:txBody>
      </p:sp>
    </p:spTree>
    <p:extLst>
      <p:ext uri="{BB962C8B-B14F-4D97-AF65-F5344CB8AC3E}">
        <p14:creationId xmlns:p14="http://schemas.microsoft.com/office/powerpoint/2010/main" val="349289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53B7B6-4057-4E1C-82FC-823CA9C92259}"/>
              </a:ext>
            </a:extLst>
          </p:cNvPr>
          <p:cNvSpPr txBox="1"/>
          <p:nvPr/>
        </p:nvSpPr>
        <p:spPr>
          <a:xfrm>
            <a:off x="1174459" y="675315"/>
            <a:ext cx="6350466" cy="369332"/>
          </a:xfrm>
          <a:prstGeom prst="rect">
            <a:avLst/>
          </a:prstGeom>
          <a:noFill/>
        </p:spPr>
        <p:txBody>
          <a:bodyPr wrap="square" rtlCol="0">
            <a:spAutoFit/>
          </a:bodyPr>
          <a:lstStyle/>
          <a:p>
            <a:r>
              <a:rPr lang="en-US" dirty="0"/>
              <a:t>Leverage digital platforms</a:t>
            </a:r>
          </a:p>
        </p:txBody>
      </p:sp>
      <p:sp>
        <p:nvSpPr>
          <p:cNvPr id="4" name="TextBox 3">
            <a:extLst>
              <a:ext uri="{FF2B5EF4-FFF2-40B4-BE49-F238E27FC236}">
                <a16:creationId xmlns:a16="http://schemas.microsoft.com/office/drawing/2014/main" id="{D19BE509-E37F-4112-B3EF-8BE439EE054C}"/>
              </a:ext>
            </a:extLst>
          </p:cNvPr>
          <p:cNvSpPr txBox="1"/>
          <p:nvPr/>
        </p:nvSpPr>
        <p:spPr>
          <a:xfrm>
            <a:off x="1434517" y="1239312"/>
            <a:ext cx="6467912" cy="369332"/>
          </a:xfrm>
          <a:prstGeom prst="rect">
            <a:avLst/>
          </a:prstGeom>
          <a:noFill/>
        </p:spPr>
        <p:txBody>
          <a:bodyPr wrap="square" rtlCol="0">
            <a:spAutoFit/>
          </a:bodyPr>
          <a:lstStyle/>
          <a:p>
            <a:r>
              <a:rPr lang="en-US" dirty="0"/>
              <a:t>Imbed learning in every process </a:t>
            </a:r>
          </a:p>
        </p:txBody>
      </p:sp>
      <p:sp>
        <p:nvSpPr>
          <p:cNvPr id="5" name="TextBox 4">
            <a:extLst>
              <a:ext uri="{FF2B5EF4-FFF2-40B4-BE49-F238E27FC236}">
                <a16:creationId xmlns:a16="http://schemas.microsoft.com/office/drawing/2014/main" id="{AA84CC18-B971-48AF-904E-3653A087F658}"/>
              </a:ext>
            </a:extLst>
          </p:cNvPr>
          <p:cNvSpPr txBox="1"/>
          <p:nvPr/>
        </p:nvSpPr>
        <p:spPr>
          <a:xfrm>
            <a:off x="1619075" y="1826433"/>
            <a:ext cx="6635692" cy="369332"/>
          </a:xfrm>
          <a:prstGeom prst="rect">
            <a:avLst/>
          </a:prstGeom>
          <a:noFill/>
        </p:spPr>
        <p:txBody>
          <a:bodyPr wrap="square" rtlCol="0">
            <a:spAutoFit/>
          </a:bodyPr>
          <a:lstStyle/>
          <a:p>
            <a:r>
              <a:rPr lang="en-US" dirty="0"/>
              <a:t>Empower people with AI imbedded in anything</a:t>
            </a:r>
          </a:p>
        </p:txBody>
      </p:sp>
      <p:sp>
        <p:nvSpPr>
          <p:cNvPr id="6" name="TextBox 5">
            <a:extLst>
              <a:ext uri="{FF2B5EF4-FFF2-40B4-BE49-F238E27FC236}">
                <a16:creationId xmlns:a16="http://schemas.microsoft.com/office/drawing/2014/main" id="{E0B8C903-91E2-4E92-B126-7368AD64EB63}"/>
              </a:ext>
            </a:extLst>
          </p:cNvPr>
          <p:cNvSpPr txBox="1"/>
          <p:nvPr/>
        </p:nvSpPr>
        <p:spPr>
          <a:xfrm>
            <a:off x="1853967" y="2413554"/>
            <a:ext cx="6165908" cy="646331"/>
          </a:xfrm>
          <a:prstGeom prst="rect">
            <a:avLst/>
          </a:prstGeom>
          <a:noFill/>
        </p:spPr>
        <p:txBody>
          <a:bodyPr wrap="square" rtlCol="0">
            <a:spAutoFit/>
          </a:bodyPr>
          <a:lstStyle/>
          <a:p>
            <a:r>
              <a:rPr lang="en-US" dirty="0"/>
              <a:t>Jobs will change – we need to prepare for them</a:t>
            </a:r>
          </a:p>
          <a:p>
            <a:endParaRPr lang="en-US" dirty="0"/>
          </a:p>
        </p:txBody>
      </p:sp>
      <p:sp>
        <p:nvSpPr>
          <p:cNvPr id="7" name="TextBox 6">
            <a:extLst>
              <a:ext uri="{FF2B5EF4-FFF2-40B4-BE49-F238E27FC236}">
                <a16:creationId xmlns:a16="http://schemas.microsoft.com/office/drawing/2014/main" id="{3F7C7547-0C15-4BB3-87AA-F0AD12FFA1CA}"/>
              </a:ext>
            </a:extLst>
          </p:cNvPr>
          <p:cNvSpPr txBox="1"/>
          <p:nvPr/>
        </p:nvSpPr>
        <p:spPr>
          <a:xfrm>
            <a:off x="1950440" y="2950504"/>
            <a:ext cx="7290033" cy="369332"/>
          </a:xfrm>
          <a:prstGeom prst="rect">
            <a:avLst/>
          </a:prstGeom>
          <a:noFill/>
        </p:spPr>
        <p:txBody>
          <a:bodyPr wrap="square" rtlCol="0">
            <a:spAutoFit/>
          </a:bodyPr>
          <a:lstStyle/>
          <a:p>
            <a:r>
              <a:rPr lang="en-US" dirty="0"/>
              <a:t>Blockchain – doing for transactions what data did for the internet</a:t>
            </a:r>
          </a:p>
        </p:txBody>
      </p:sp>
      <p:sp>
        <p:nvSpPr>
          <p:cNvPr id="8" name="TextBox 7">
            <a:extLst>
              <a:ext uri="{FF2B5EF4-FFF2-40B4-BE49-F238E27FC236}">
                <a16:creationId xmlns:a16="http://schemas.microsoft.com/office/drawing/2014/main" id="{26899A73-1752-4C3F-879D-8D1E30DA8860}"/>
              </a:ext>
            </a:extLst>
          </p:cNvPr>
          <p:cNvSpPr txBox="1"/>
          <p:nvPr/>
        </p:nvSpPr>
        <p:spPr>
          <a:xfrm>
            <a:off x="2294389" y="3489874"/>
            <a:ext cx="6962862" cy="369332"/>
          </a:xfrm>
          <a:prstGeom prst="rect">
            <a:avLst/>
          </a:prstGeom>
          <a:noFill/>
        </p:spPr>
        <p:txBody>
          <a:bodyPr wrap="square" rtlCol="0">
            <a:spAutoFit/>
          </a:bodyPr>
          <a:lstStyle/>
          <a:p>
            <a:r>
              <a:rPr lang="en-US" dirty="0"/>
              <a:t>Data bases onto the cloud – 250 million events can go in one day</a:t>
            </a:r>
          </a:p>
        </p:txBody>
      </p:sp>
      <p:sp>
        <p:nvSpPr>
          <p:cNvPr id="9" name="TextBox 8">
            <a:extLst>
              <a:ext uri="{FF2B5EF4-FFF2-40B4-BE49-F238E27FC236}">
                <a16:creationId xmlns:a16="http://schemas.microsoft.com/office/drawing/2014/main" id="{6ECDEBAF-24DB-43BC-A2BE-E9056B41F437}"/>
              </a:ext>
            </a:extLst>
          </p:cNvPr>
          <p:cNvSpPr txBox="1"/>
          <p:nvPr/>
        </p:nvSpPr>
        <p:spPr>
          <a:xfrm>
            <a:off x="2512502" y="4039083"/>
            <a:ext cx="6526635" cy="369332"/>
          </a:xfrm>
          <a:prstGeom prst="rect">
            <a:avLst/>
          </a:prstGeom>
          <a:noFill/>
        </p:spPr>
        <p:txBody>
          <a:bodyPr wrap="square" rtlCol="0">
            <a:spAutoFit/>
          </a:bodyPr>
          <a:lstStyle/>
          <a:p>
            <a:r>
              <a:rPr lang="en-US" dirty="0"/>
              <a:t>Computers the size of a grain of salt</a:t>
            </a:r>
          </a:p>
        </p:txBody>
      </p:sp>
      <p:sp>
        <p:nvSpPr>
          <p:cNvPr id="10" name="TextBox 9">
            <a:extLst>
              <a:ext uri="{FF2B5EF4-FFF2-40B4-BE49-F238E27FC236}">
                <a16:creationId xmlns:a16="http://schemas.microsoft.com/office/drawing/2014/main" id="{FB378657-272E-41DF-A6E8-BBAB0C23C9D1}"/>
              </a:ext>
            </a:extLst>
          </p:cNvPr>
          <p:cNvSpPr txBox="1"/>
          <p:nvPr/>
        </p:nvSpPr>
        <p:spPr>
          <a:xfrm>
            <a:off x="2822894" y="4504402"/>
            <a:ext cx="5905850" cy="369332"/>
          </a:xfrm>
          <a:prstGeom prst="rect">
            <a:avLst/>
          </a:prstGeom>
          <a:noFill/>
        </p:spPr>
        <p:txBody>
          <a:bodyPr wrap="square" rtlCol="0">
            <a:spAutoFit/>
          </a:bodyPr>
          <a:lstStyle/>
          <a:p>
            <a:r>
              <a:rPr lang="en-US" dirty="0"/>
              <a:t>Gig speed of throughput</a:t>
            </a:r>
          </a:p>
        </p:txBody>
      </p:sp>
      <p:sp>
        <p:nvSpPr>
          <p:cNvPr id="2" name="TextBox 1">
            <a:extLst>
              <a:ext uri="{FF2B5EF4-FFF2-40B4-BE49-F238E27FC236}">
                <a16:creationId xmlns:a16="http://schemas.microsoft.com/office/drawing/2014/main" id="{E6EED6C0-563C-4479-A158-6E233B650686}"/>
              </a:ext>
            </a:extLst>
          </p:cNvPr>
          <p:cNvSpPr txBox="1"/>
          <p:nvPr/>
        </p:nvSpPr>
        <p:spPr>
          <a:xfrm>
            <a:off x="2935705" y="4928754"/>
            <a:ext cx="7305575" cy="369332"/>
          </a:xfrm>
          <a:prstGeom prst="rect">
            <a:avLst/>
          </a:prstGeom>
          <a:noFill/>
        </p:spPr>
        <p:txBody>
          <a:bodyPr wrap="square" rtlCol="0">
            <a:spAutoFit/>
          </a:bodyPr>
          <a:lstStyle/>
          <a:p>
            <a:r>
              <a:rPr lang="en-US" dirty="0"/>
              <a:t>  Improve analysis in finances</a:t>
            </a:r>
          </a:p>
        </p:txBody>
      </p:sp>
      <p:sp>
        <p:nvSpPr>
          <p:cNvPr id="11" name="TextBox 10">
            <a:extLst>
              <a:ext uri="{FF2B5EF4-FFF2-40B4-BE49-F238E27FC236}">
                <a16:creationId xmlns:a16="http://schemas.microsoft.com/office/drawing/2014/main" id="{20AFADC3-D1AE-4EAF-8017-ABC0FCD1D2A6}"/>
              </a:ext>
            </a:extLst>
          </p:cNvPr>
          <p:cNvSpPr txBox="1"/>
          <p:nvPr/>
        </p:nvSpPr>
        <p:spPr>
          <a:xfrm>
            <a:off x="3328229" y="5383608"/>
            <a:ext cx="5535541" cy="369332"/>
          </a:xfrm>
          <a:prstGeom prst="rect">
            <a:avLst/>
          </a:prstGeom>
          <a:noFill/>
        </p:spPr>
        <p:txBody>
          <a:bodyPr wrap="square" rtlCol="0">
            <a:spAutoFit/>
          </a:bodyPr>
          <a:lstStyle/>
          <a:p>
            <a:r>
              <a:rPr lang="en-US" dirty="0"/>
              <a:t>Accelerate space</a:t>
            </a:r>
          </a:p>
        </p:txBody>
      </p:sp>
      <p:sp>
        <p:nvSpPr>
          <p:cNvPr id="12" name="TextBox 11">
            <a:extLst>
              <a:ext uri="{FF2B5EF4-FFF2-40B4-BE49-F238E27FC236}">
                <a16:creationId xmlns:a16="http://schemas.microsoft.com/office/drawing/2014/main" id="{FD47FF3D-DE0F-4716-851A-1F95CF02CA7B}"/>
              </a:ext>
            </a:extLst>
          </p:cNvPr>
          <p:cNvSpPr txBox="1"/>
          <p:nvPr/>
        </p:nvSpPr>
        <p:spPr>
          <a:xfrm>
            <a:off x="3792354" y="5881036"/>
            <a:ext cx="5380522" cy="369332"/>
          </a:xfrm>
          <a:prstGeom prst="rect">
            <a:avLst/>
          </a:prstGeom>
          <a:noFill/>
        </p:spPr>
        <p:txBody>
          <a:bodyPr wrap="square" rtlCol="0">
            <a:spAutoFit/>
          </a:bodyPr>
          <a:lstStyle/>
          <a:p>
            <a:r>
              <a:rPr lang="en-US" dirty="0"/>
              <a:t>Solve problems that are now impossible to solve</a:t>
            </a:r>
          </a:p>
        </p:txBody>
      </p:sp>
    </p:spTree>
    <p:extLst>
      <p:ext uri="{BB962C8B-B14F-4D97-AF65-F5344CB8AC3E}">
        <p14:creationId xmlns:p14="http://schemas.microsoft.com/office/powerpoint/2010/main" val="65478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2"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nature image">
            <a:extLst>
              <a:ext uri="{FF2B5EF4-FFF2-40B4-BE49-F238E27FC236}">
                <a16:creationId xmlns:a16="http://schemas.microsoft.com/office/drawing/2014/main" id="{68693C7E-714D-4287-9F12-6F7208C0A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30659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45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cklace&#10;&#10;Description generated with very high confidence">
            <a:extLst>
              <a:ext uri="{FF2B5EF4-FFF2-40B4-BE49-F238E27FC236}">
                <a16:creationId xmlns:a16="http://schemas.microsoft.com/office/drawing/2014/main" id="{79E7CE47-6C90-4978-BA71-47DC47A719D5}"/>
              </a:ext>
            </a:extLst>
          </p:cNvPr>
          <p:cNvPicPr>
            <a:picLocks noChangeAspect="1"/>
          </p:cNvPicPr>
          <p:nvPr/>
        </p:nvPicPr>
        <p:blipFill>
          <a:blip r:embed="rId2"/>
          <a:stretch>
            <a:fillRect/>
          </a:stretch>
        </p:blipFill>
        <p:spPr>
          <a:xfrm>
            <a:off x="2531741" y="2006571"/>
            <a:ext cx="6087158" cy="4575062"/>
          </a:xfrm>
          <a:prstGeom prst="rect">
            <a:avLst/>
          </a:prstGeom>
        </p:spPr>
      </p:pic>
      <p:sp>
        <p:nvSpPr>
          <p:cNvPr id="4" name="TextBox 3">
            <a:extLst>
              <a:ext uri="{FF2B5EF4-FFF2-40B4-BE49-F238E27FC236}">
                <a16:creationId xmlns:a16="http://schemas.microsoft.com/office/drawing/2014/main" id="{9B673805-4B6A-4286-ACA3-4AF2D7FB879A}"/>
              </a:ext>
            </a:extLst>
          </p:cNvPr>
          <p:cNvSpPr txBox="1"/>
          <p:nvPr/>
        </p:nvSpPr>
        <p:spPr>
          <a:xfrm>
            <a:off x="1711105" y="896293"/>
            <a:ext cx="6708618" cy="1015663"/>
          </a:xfrm>
          <a:prstGeom prst="rect">
            <a:avLst/>
          </a:prstGeom>
          <a:noFill/>
        </p:spPr>
        <p:txBody>
          <a:bodyPr wrap="square" rtlCol="0">
            <a:spAutoFit/>
          </a:bodyPr>
          <a:lstStyle/>
          <a:p>
            <a:pPr algn="ctr"/>
            <a:r>
              <a:rPr lang="en-US" sz="6000" dirty="0"/>
              <a:t>Caffeine molecule</a:t>
            </a:r>
          </a:p>
        </p:txBody>
      </p:sp>
    </p:spTree>
    <p:extLst>
      <p:ext uri="{BB962C8B-B14F-4D97-AF65-F5344CB8AC3E}">
        <p14:creationId xmlns:p14="http://schemas.microsoft.com/office/powerpoint/2010/main" val="25378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ertilizer plant images">
            <a:extLst>
              <a:ext uri="{FF2B5EF4-FFF2-40B4-BE49-F238E27FC236}">
                <a16:creationId xmlns:a16="http://schemas.microsoft.com/office/drawing/2014/main" id="{62BF8CDC-0285-42AA-B3FE-48E4BFD54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9000"/>
            <a:ext cx="12192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7F0173-1D16-44E8-A58C-C79C621D51D4}"/>
              </a:ext>
            </a:extLst>
          </p:cNvPr>
          <p:cNvSpPr txBox="1"/>
          <p:nvPr/>
        </p:nvSpPr>
        <p:spPr>
          <a:xfrm>
            <a:off x="1856792" y="382555"/>
            <a:ext cx="6802016" cy="584775"/>
          </a:xfrm>
          <a:prstGeom prst="rect">
            <a:avLst/>
          </a:prstGeom>
          <a:noFill/>
        </p:spPr>
        <p:txBody>
          <a:bodyPr wrap="square" rtlCol="0">
            <a:spAutoFit/>
          </a:bodyPr>
          <a:lstStyle/>
          <a:p>
            <a:pPr algn="ctr"/>
            <a:r>
              <a:rPr lang="en-US" sz="3200" dirty="0"/>
              <a:t>IOWA Fertilization plant</a:t>
            </a:r>
          </a:p>
        </p:txBody>
      </p:sp>
    </p:spTree>
    <p:extLst>
      <p:ext uri="{BB962C8B-B14F-4D97-AF65-F5344CB8AC3E}">
        <p14:creationId xmlns:p14="http://schemas.microsoft.com/office/powerpoint/2010/main" val="36864101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2687</TotalTime>
  <Words>726</Words>
  <Application>Microsoft Office PowerPoint</Application>
  <PresentationFormat>Widescreen</PresentationFormat>
  <Paragraphs>74</Paragraphs>
  <Slides>29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Trebuchet MS</vt:lpstr>
      <vt:lpstr>Tw Cen MT</vt:lpstr>
      <vt:lpstr>Circuit</vt:lpstr>
      <vt:lpstr>PowerPoint Presentation</vt:lpstr>
      <vt:lpst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Knight</dc:creator>
  <cp:lastModifiedBy>Tanya Knight</cp:lastModifiedBy>
  <cp:revision>38</cp:revision>
  <dcterms:created xsi:type="dcterms:W3CDTF">2018-05-15T00:42:05Z</dcterms:created>
  <dcterms:modified xsi:type="dcterms:W3CDTF">2018-05-18T13:38:13Z</dcterms:modified>
</cp:coreProperties>
</file>