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65D73A7-D8F9-40AE-B787-29B700473883}" type="datetimeFigureOut">
              <a:rPr lang="en-US" smtClean="0"/>
              <a:t>5/16/2018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E5808E0-E964-43AD-9230-5B752503647A}"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8072217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5D73A7-D8F9-40AE-B787-29B700473883}"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808E0-E964-43AD-9230-5B752503647A}" type="slidenum">
              <a:rPr lang="en-US" smtClean="0"/>
              <a:t>‹#›</a:t>
            </a:fld>
            <a:endParaRPr lang="en-US"/>
          </a:p>
        </p:txBody>
      </p:sp>
    </p:spTree>
    <p:extLst>
      <p:ext uri="{BB962C8B-B14F-4D97-AF65-F5344CB8AC3E}">
        <p14:creationId xmlns:p14="http://schemas.microsoft.com/office/powerpoint/2010/main" val="303131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5D73A7-D8F9-40AE-B787-29B700473883}"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808E0-E964-43AD-9230-5B752503647A}" type="slidenum">
              <a:rPr lang="en-US" smtClean="0"/>
              <a:t>‹#›</a:t>
            </a:fld>
            <a:endParaRPr lang="en-US"/>
          </a:p>
        </p:txBody>
      </p:sp>
    </p:spTree>
    <p:extLst>
      <p:ext uri="{BB962C8B-B14F-4D97-AF65-F5344CB8AC3E}">
        <p14:creationId xmlns:p14="http://schemas.microsoft.com/office/powerpoint/2010/main" val="120664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5D73A7-D8F9-40AE-B787-29B700473883}"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808E0-E964-43AD-9230-5B752503647A}" type="slidenum">
              <a:rPr lang="en-US" smtClean="0"/>
              <a:t>‹#›</a:t>
            </a:fld>
            <a:endParaRPr lang="en-US"/>
          </a:p>
        </p:txBody>
      </p:sp>
    </p:spTree>
    <p:extLst>
      <p:ext uri="{BB962C8B-B14F-4D97-AF65-F5344CB8AC3E}">
        <p14:creationId xmlns:p14="http://schemas.microsoft.com/office/powerpoint/2010/main" val="239819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65D73A7-D8F9-40AE-B787-29B700473883}" type="datetimeFigureOut">
              <a:rPr lang="en-US" smtClean="0"/>
              <a:t>5/16/2018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E5808E0-E964-43AD-9230-5B752503647A}"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8547486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5D73A7-D8F9-40AE-B787-29B700473883}"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808E0-E964-43AD-9230-5B752503647A}" type="slidenum">
              <a:rPr lang="en-US" smtClean="0"/>
              <a:t>‹#›</a:t>
            </a:fld>
            <a:endParaRPr lang="en-US"/>
          </a:p>
        </p:txBody>
      </p:sp>
    </p:spTree>
    <p:extLst>
      <p:ext uri="{BB962C8B-B14F-4D97-AF65-F5344CB8AC3E}">
        <p14:creationId xmlns:p14="http://schemas.microsoft.com/office/powerpoint/2010/main" val="599156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5D73A7-D8F9-40AE-B787-29B700473883}"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808E0-E964-43AD-9230-5B752503647A}" type="slidenum">
              <a:rPr lang="en-US" smtClean="0"/>
              <a:t>‹#›</a:t>
            </a:fld>
            <a:endParaRPr lang="en-US"/>
          </a:p>
        </p:txBody>
      </p:sp>
    </p:spTree>
    <p:extLst>
      <p:ext uri="{BB962C8B-B14F-4D97-AF65-F5344CB8AC3E}">
        <p14:creationId xmlns:p14="http://schemas.microsoft.com/office/powerpoint/2010/main" val="110012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5D73A7-D8F9-40AE-B787-29B700473883}"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808E0-E964-43AD-9230-5B752503647A}" type="slidenum">
              <a:rPr lang="en-US" smtClean="0"/>
              <a:t>‹#›</a:t>
            </a:fld>
            <a:endParaRPr lang="en-US"/>
          </a:p>
        </p:txBody>
      </p:sp>
    </p:spTree>
    <p:extLst>
      <p:ext uri="{BB962C8B-B14F-4D97-AF65-F5344CB8AC3E}">
        <p14:creationId xmlns:p14="http://schemas.microsoft.com/office/powerpoint/2010/main" val="1387010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D73A7-D8F9-40AE-B787-29B700473883}" type="datetimeFigureOut">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5808E0-E964-43AD-9230-5B752503647A}" type="slidenum">
              <a:rPr lang="en-US" smtClean="0"/>
              <a:t>‹#›</a:t>
            </a:fld>
            <a:endParaRPr lang="en-US"/>
          </a:p>
        </p:txBody>
      </p:sp>
    </p:spTree>
    <p:extLst>
      <p:ext uri="{BB962C8B-B14F-4D97-AF65-F5344CB8AC3E}">
        <p14:creationId xmlns:p14="http://schemas.microsoft.com/office/powerpoint/2010/main" val="277474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65D73A7-D8F9-40AE-B787-29B700473883}" type="datetimeFigureOut">
              <a:rPr lang="en-US" smtClean="0"/>
              <a:t>5/16/2018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E5808E0-E964-43AD-9230-5B752503647A}"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5966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65D73A7-D8F9-40AE-B787-29B700473883}" type="datetimeFigureOut">
              <a:rPr lang="en-US" smtClean="0"/>
              <a:t>5/16/2018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E5808E0-E964-43AD-9230-5B752503647A}"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143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65D73A7-D8F9-40AE-B787-29B700473883}" type="datetimeFigureOut">
              <a:rPr lang="en-US" smtClean="0"/>
              <a:t>5/16/2018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E5808E0-E964-43AD-9230-5B752503647A}"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63514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s.bellevuecollege.edu/wp/sites/67/2018/04/Associates-of-Applied-Science-Robotics-Artificial-Intelligence-Quarterly-Yearly-Schedule-2018.pdf" TargetMode="External"/><Relationship Id="rId2" Type="http://schemas.openxmlformats.org/officeDocument/2006/relationships/hyperlink" Target="https://www.bellevuecollege.edu/ibit/programs/robotics-artificial-intelligence/" TargetMode="Externa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IT futures Summit 2018</a:t>
            </a:r>
            <a:endParaRPr lang="en-US" dirty="0"/>
          </a:p>
        </p:txBody>
      </p:sp>
      <p:sp>
        <p:nvSpPr>
          <p:cNvPr id="3" name="Subtitle 2"/>
          <p:cNvSpPr>
            <a:spLocks noGrp="1"/>
          </p:cNvSpPr>
          <p:nvPr>
            <p:ph type="subTitle" idx="1"/>
          </p:nvPr>
        </p:nvSpPr>
        <p:spPr/>
        <p:txBody>
          <a:bodyPr>
            <a:normAutofit/>
          </a:bodyPr>
          <a:lstStyle/>
          <a:p>
            <a:r>
              <a:rPr lang="en-US" sz="4000" dirty="0" smtClean="0"/>
              <a:t>Welcome and let’s #</a:t>
            </a:r>
            <a:r>
              <a:rPr lang="en-US" sz="4000" dirty="0" err="1" smtClean="0"/>
              <a:t>techitup</a:t>
            </a:r>
            <a:endParaRPr lang="en-US" sz="4000" dirty="0"/>
          </a:p>
        </p:txBody>
      </p:sp>
    </p:spTree>
    <p:extLst>
      <p:ext uri="{BB962C8B-B14F-4D97-AF65-F5344CB8AC3E}">
        <p14:creationId xmlns:p14="http://schemas.microsoft.com/office/powerpoint/2010/main" val="45266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9418" y="609600"/>
            <a:ext cx="9596582" cy="2554545"/>
          </a:xfrm>
          <a:prstGeom prst="rect">
            <a:avLst/>
          </a:prstGeom>
          <a:noFill/>
        </p:spPr>
        <p:txBody>
          <a:bodyPr wrap="square" rtlCol="0">
            <a:spAutoFit/>
          </a:bodyPr>
          <a:lstStyle/>
          <a:p>
            <a:r>
              <a:rPr lang="en-US" sz="3200" dirty="0" smtClean="0"/>
              <a:t>Introductions:</a:t>
            </a:r>
          </a:p>
          <a:p>
            <a:pPr marL="457200" indent="-457200">
              <a:buFont typeface="Arial" panose="020B0604020202020204" pitchFamily="34" charset="0"/>
              <a:buChar char="•"/>
            </a:pPr>
            <a:r>
              <a:rPr lang="en-US" sz="3200" dirty="0" smtClean="0"/>
              <a:t>Name</a:t>
            </a:r>
          </a:p>
          <a:p>
            <a:pPr marL="457200" indent="-457200">
              <a:buFont typeface="Arial" panose="020B0604020202020204" pitchFamily="34" charset="0"/>
              <a:buChar char="•"/>
            </a:pPr>
            <a:r>
              <a:rPr lang="en-US" sz="3200" dirty="0" smtClean="0"/>
              <a:t>College</a:t>
            </a:r>
          </a:p>
          <a:p>
            <a:pPr marL="457200" indent="-457200">
              <a:buFont typeface="Arial" panose="020B0604020202020204" pitchFamily="34" charset="0"/>
              <a:buChar char="•"/>
            </a:pPr>
            <a:r>
              <a:rPr lang="en-US" sz="3200" dirty="0" smtClean="0"/>
              <a:t>What Do You Teach</a:t>
            </a:r>
          </a:p>
          <a:p>
            <a:endParaRPr lang="en-US" sz="3200" dirty="0"/>
          </a:p>
        </p:txBody>
      </p:sp>
      <p:pic>
        <p:nvPicPr>
          <p:cNvPr id="4" name="Picture 3"/>
          <p:cNvPicPr>
            <a:picLocks noChangeAspect="1"/>
          </p:cNvPicPr>
          <p:nvPr/>
        </p:nvPicPr>
        <p:blipFill>
          <a:blip r:embed="rId2"/>
          <a:stretch>
            <a:fillRect/>
          </a:stretch>
        </p:blipFill>
        <p:spPr>
          <a:xfrm>
            <a:off x="4756727" y="3164144"/>
            <a:ext cx="5463598" cy="324589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8233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6459" y="544944"/>
            <a:ext cx="4652316" cy="5846619"/>
          </a:xfrm>
          <a:prstGeom prst="rect">
            <a:avLst/>
          </a:prstGeom>
        </p:spPr>
      </p:pic>
      <p:pic>
        <p:nvPicPr>
          <p:cNvPr id="3" name="Picture 2"/>
          <p:cNvPicPr>
            <a:picLocks noChangeAspect="1"/>
          </p:cNvPicPr>
          <p:nvPr/>
        </p:nvPicPr>
        <p:blipFill>
          <a:blip r:embed="rId3"/>
          <a:stretch>
            <a:fillRect/>
          </a:stretch>
        </p:blipFill>
        <p:spPr>
          <a:xfrm>
            <a:off x="5782685" y="544944"/>
            <a:ext cx="5190115" cy="5846619"/>
          </a:xfrm>
          <a:prstGeom prst="rect">
            <a:avLst/>
          </a:prstGeom>
        </p:spPr>
      </p:pic>
    </p:spTree>
    <p:extLst>
      <p:ext uri="{BB962C8B-B14F-4D97-AF65-F5344CB8AC3E}">
        <p14:creationId xmlns:p14="http://schemas.microsoft.com/office/powerpoint/2010/main" val="480996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552" y="1363591"/>
            <a:ext cx="9612971" cy="2852737"/>
          </a:xfrm>
        </p:spPr>
        <p:txBody>
          <a:bodyPr/>
          <a:lstStyle/>
          <a:p>
            <a:r>
              <a:rPr lang="en-US" dirty="0" smtClean="0"/>
              <a:t>Update: robotics/AI</a:t>
            </a:r>
            <a:endParaRPr lang="en-US" dirty="0"/>
          </a:p>
        </p:txBody>
      </p:sp>
      <p:sp>
        <p:nvSpPr>
          <p:cNvPr id="3" name="Text Placeholder 2"/>
          <p:cNvSpPr>
            <a:spLocks noGrp="1"/>
          </p:cNvSpPr>
          <p:nvPr>
            <p:ph type="body" idx="1"/>
          </p:nvPr>
        </p:nvSpPr>
        <p:spPr>
          <a:xfrm>
            <a:off x="1254551" y="4211638"/>
            <a:ext cx="9612971" cy="1143324"/>
          </a:xfrm>
        </p:spPr>
        <p:txBody>
          <a:bodyPr/>
          <a:lstStyle/>
          <a:p>
            <a:r>
              <a:rPr lang="en-US" dirty="0" smtClean="0"/>
              <a:t>      	The Robotics/AI AAS/BAS for Bellevue College: Sharing Curriculum for Interested Colleges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85" y="1591939"/>
            <a:ext cx="1988360" cy="3986681"/>
          </a:xfrm>
          <a:prstGeom prst="rect">
            <a:avLst/>
          </a:prstGeom>
        </p:spPr>
      </p:pic>
    </p:spTree>
    <p:extLst>
      <p:ext uri="{BB962C8B-B14F-4D97-AF65-F5344CB8AC3E}">
        <p14:creationId xmlns:p14="http://schemas.microsoft.com/office/powerpoint/2010/main" val="908151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30564"/>
          </a:xfrm>
        </p:spPr>
        <p:txBody>
          <a:bodyPr/>
          <a:lstStyle/>
          <a:p>
            <a:r>
              <a:rPr lang="en-US" dirty="0" smtClean="0"/>
              <a:t>Progress To-Date</a:t>
            </a:r>
            <a:endParaRPr lang="en-US" dirty="0"/>
          </a:p>
        </p:txBody>
      </p:sp>
      <p:sp>
        <p:nvSpPr>
          <p:cNvPr id="3" name="TextBox 2"/>
          <p:cNvSpPr txBox="1"/>
          <p:nvPr/>
        </p:nvSpPr>
        <p:spPr>
          <a:xfrm>
            <a:off x="1371600" y="1995055"/>
            <a:ext cx="8982364"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Since 2014 the Center has been researching robotics and artificial intelligence (AI) technology, occupations, technical knowledge and skills, and programs of study in robotics/AI, current degrees offered at 4-year institutions like Carnegie Mellon (masters) and the University of Groningen in the Netherlands (bachelor’s of science).</a:t>
            </a:r>
          </a:p>
          <a:p>
            <a:pPr marL="285750" indent="-285750">
              <a:buFont typeface="Arial" panose="020B0604020202020204" pitchFamily="34" charset="0"/>
              <a:buChar char="•"/>
            </a:pPr>
            <a:r>
              <a:rPr lang="en-US" dirty="0" smtClean="0"/>
              <a:t>This led to the development of an outline of possible AAST/BAS degrees. Bellevue College expressed interest in offering the AAST/BAS, with the understanding that the curriculum developed would be shared with the system (those colleges that were interested in offering the introductory course, a certificate, and/or a degree).</a:t>
            </a:r>
          </a:p>
          <a:p>
            <a:pPr marL="285750" indent="-285750">
              <a:buFont typeface="Arial" panose="020B0604020202020204" pitchFamily="34" charset="0"/>
              <a:buChar char="•"/>
            </a:pPr>
            <a:r>
              <a:rPr lang="en-US" dirty="0" smtClean="0"/>
              <a:t>The AAST Robotics/AI (ROBAI) was approved recently and will launch Fall 2018.  If all goes well the BAS will be offered Winter 2019.</a:t>
            </a:r>
          </a:p>
          <a:p>
            <a:pPr marL="285750" indent="-285750">
              <a:buFont typeface="Arial" panose="020B0604020202020204" pitchFamily="34" charset="0"/>
              <a:buChar char="•"/>
            </a:pPr>
            <a:r>
              <a:rPr lang="en-US" dirty="0" smtClean="0"/>
              <a:t>The degree can be viewed </a:t>
            </a:r>
            <a:r>
              <a:rPr lang="en-US" b="1" dirty="0" smtClean="0">
                <a:hlinkClick r:id="rId2"/>
              </a:rPr>
              <a:t>here</a:t>
            </a:r>
            <a:r>
              <a:rPr lang="en-US" dirty="0" smtClean="0"/>
              <a:t>. The degree can be downloaded and viewed </a:t>
            </a:r>
            <a:r>
              <a:rPr lang="en-US" b="1" dirty="0" smtClean="0">
                <a:hlinkClick r:id="rId3"/>
              </a:rPr>
              <a:t>here</a:t>
            </a:r>
            <a:r>
              <a:rPr lang="en-US" dirty="0" smtClean="0"/>
              <a:t>. </a:t>
            </a:r>
          </a:p>
          <a:p>
            <a:pPr marL="285750" indent="-285750">
              <a:buFont typeface="Arial" panose="020B0604020202020204" pitchFamily="34" charset="0"/>
              <a:buChar char="•"/>
            </a:pPr>
            <a:r>
              <a:rPr lang="en-US" dirty="0" smtClean="0"/>
              <a:t>For any interested college, please contact the Center director prior to June 30, 2018 if you are interested in offering any of the courses, a certificate, or degree.  The four AAST course outlines will be emailed to you, and the Canvas courses can be exported to those who want to offer the courses (just import the content).</a:t>
            </a:r>
          </a:p>
          <a:p>
            <a:pPr marL="285750" indent="-285750">
              <a:buFont typeface="Arial" panose="020B0604020202020204" pitchFamily="34" charset="0"/>
              <a:buChar char="•"/>
            </a:pPr>
            <a:r>
              <a:rPr lang="en-US" dirty="0" smtClean="0"/>
              <a:t>Questions?</a:t>
            </a:r>
            <a:endParaRPr lang="en-US" dirty="0"/>
          </a:p>
        </p:txBody>
      </p:sp>
      <p:pic>
        <p:nvPicPr>
          <p:cNvPr id="4" name="Picture 3"/>
          <p:cNvPicPr>
            <a:picLocks noChangeAspect="1"/>
          </p:cNvPicPr>
          <p:nvPr/>
        </p:nvPicPr>
        <p:blipFill>
          <a:blip r:embed="rId4"/>
          <a:stretch>
            <a:fillRect/>
          </a:stretch>
        </p:blipFill>
        <p:spPr>
          <a:xfrm>
            <a:off x="6279468" y="320964"/>
            <a:ext cx="4074496" cy="1660236"/>
          </a:xfrm>
          <a:prstGeom prst="rect">
            <a:avLst/>
          </a:prstGeom>
        </p:spPr>
      </p:pic>
    </p:spTree>
    <p:extLst>
      <p:ext uri="{BB962C8B-B14F-4D97-AF65-F5344CB8AC3E}">
        <p14:creationId xmlns:p14="http://schemas.microsoft.com/office/powerpoint/2010/main" val="189350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909" y="685800"/>
            <a:ext cx="9601200" cy="1485900"/>
          </a:xfrm>
        </p:spPr>
        <p:txBody>
          <a:bodyPr>
            <a:noAutofit/>
          </a:bodyPr>
          <a:lstStyle/>
          <a:p>
            <a:r>
              <a:rPr lang="en-US" sz="2400" b="1" dirty="0" smtClean="0"/>
              <a:t>Project (2018-2021):  </a:t>
            </a:r>
            <a:r>
              <a:rPr lang="en-US" sz="2400" b="1" dirty="0"/>
              <a:t>IR4: A Mobilized Washington </a:t>
            </a:r>
            <a:r>
              <a:rPr lang="en-US" sz="2400" b="1" dirty="0" smtClean="0"/>
              <a:t>State </a:t>
            </a:r>
            <a:r>
              <a:rPr lang="en-US" sz="2400" b="1" dirty="0"/>
              <a:t> </a:t>
            </a:r>
            <a:br>
              <a:rPr lang="en-US" sz="2400" b="1" dirty="0"/>
            </a:br>
            <a:r>
              <a:rPr lang="en-US" sz="2400" b="1" i="1" dirty="0"/>
              <a:t>A Systemic Approach to Prepare Washington State’s Community and Technical </a:t>
            </a:r>
            <a:r>
              <a:rPr lang="en-US" sz="2400" b="1" i="1" dirty="0" smtClean="0"/>
              <a:t>College  </a:t>
            </a:r>
            <a:r>
              <a:rPr lang="en-US" sz="2400" b="1" i="1" dirty="0"/>
              <a:t>Information Technology Programs for the 4</a:t>
            </a:r>
            <a:r>
              <a:rPr lang="en-US" sz="2400" b="1" i="1" baseline="30000" dirty="0"/>
              <a:t>th</a:t>
            </a:r>
            <a:r>
              <a:rPr lang="en-US" sz="2400" b="1" i="1" dirty="0"/>
              <a:t> Industrial Revolution</a:t>
            </a:r>
            <a:br>
              <a:rPr lang="en-US" sz="2400" b="1" i="1" dirty="0"/>
            </a:br>
            <a:endParaRPr lang="en-US" sz="2400" b="1" i="1" dirty="0"/>
          </a:p>
        </p:txBody>
      </p:sp>
      <p:sp>
        <p:nvSpPr>
          <p:cNvPr id="3" name="TextBox 2"/>
          <p:cNvSpPr txBox="1"/>
          <p:nvPr/>
        </p:nvSpPr>
        <p:spPr>
          <a:xfrm>
            <a:off x="1034473" y="2171700"/>
            <a:ext cx="9772073" cy="3970318"/>
          </a:xfrm>
          <a:prstGeom prst="rect">
            <a:avLst/>
          </a:prstGeom>
          <a:noFill/>
        </p:spPr>
        <p:txBody>
          <a:bodyPr wrap="square" rtlCol="0">
            <a:spAutoFit/>
          </a:bodyPr>
          <a:lstStyle/>
          <a:p>
            <a:r>
              <a:rPr lang="en-US" dirty="0"/>
              <a:t>IT employers are faced with industry changes caused by disruptive technologies and confront a rapidly growing skills gap; they want workers who can rapidly adapt/adopt their technical knowledge and skills for new developments in IT.  If this need is not met, what do they do?</a:t>
            </a:r>
          </a:p>
          <a:p>
            <a:r>
              <a:rPr lang="en-US" dirty="0"/>
              <a:t>There appears a growing list of new occupations, a sizeable increase in the number of job demand for specific job titles, or new requirements (technical knowledge and skills) that align with these disruptive technologies. A few examples of these occupations include: </a:t>
            </a:r>
          </a:p>
          <a:p>
            <a:pPr marL="742950" lvl="1" indent="-285750">
              <a:buFont typeface="Arial" panose="020B0604020202020204" pitchFamily="34" charset="0"/>
              <a:buChar char="•"/>
            </a:pPr>
            <a:r>
              <a:rPr lang="en-US" dirty="0"/>
              <a:t>Automation Developer</a:t>
            </a:r>
          </a:p>
          <a:p>
            <a:pPr marL="742950" lvl="1" indent="-285750">
              <a:buFont typeface="Arial" panose="020B0604020202020204" pitchFamily="34" charset="0"/>
              <a:buChar char="•"/>
            </a:pPr>
            <a:r>
              <a:rPr lang="en-US" dirty="0"/>
              <a:t>Data Scientist and Insights</a:t>
            </a:r>
          </a:p>
          <a:p>
            <a:pPr marL="742950" lvl="1" indent="-285750">
              <a:buFont typeface="Arial" panose="020B0604020202020204" pitchFamily="34" charset="0"/>
              <a:buChar char="•"/>
            </a:pPr>
            <a:r>
              <a:rPr lang="en-US" dirty="0"/>
              <a:t>Deep Learning Specialist</a:t>
            </a:r>
          </a:p>
          <a:p>
            <a:pPr marL="742950" lvl="1" indent="-285750">
              <a:buFont typeface="Arial" panose="020B0604020202020204" pitchFamily="34" charset="0"/>
              <a:buChar char="•"/>
            </a:pPr>
            <a:r>
              <a:rPr lang="en-US" dirty="0"/>
              <a:t>Computer Vision Specialist</a:t>
            </a:r>
          </a:p>
          <a:p>
            <a:pPr marL="742950" lvl="1" indent="-285750">
              <a:buFont typeface="Arial" panose="020B0604020202020204" pitchFamily="34" charset="0"/>
              <a:buChar char="•"/>
            </a:pPr>
            <a:r>
              <a:rPr lang="en-US" dirty="0"/>
              <a:t>IoT Architect or Developer</a:t>
            </a:r>
          </a:p>
          <a:p>
            <a:pPr marL="742950" lvl="1" indent="-285750">
              <a:buFont typeface="Arial" panose="020B0604020202020204" pitchFamily="34" charset="0"/>
              <a:buChar char="•"/>
            </a:pPr>
            <a:r>
              <a:rPr lang="en-US" dirty="0"/>
              <a:t>Machine Learning Specialist</a:t>
            </a:r>
          </a:p>
          <a:p>
            <a:pPr marL="742950" lvl="1" indent="-285750">
              <a:buFont typeface="Arial" panose="020B0604020202020204" pitchFamily="34" charset="0"/>
              <a:buChar char="•"/>
            </a:pPr>
            <a:r>
              <a:rPr lang="en-US" dirty="0"/>
              <a:t>Software Developer for Digital Care, Chatbots, </a:t>
            </a:r>
            <a:r>
              <a:rPr lang="en-US" dirty="0" err="1"/>
              <a:t>Elearning</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0091" y="4174673"/>
            <a:ext cx="2951018" cy="1967345"/>
          </a:xfrm>
          <a:prstGeom prst="rect">
            <a:avLst/>
          </a:prstGeom>
        </p:spPr>
      </p:pic>
    </p:spTree>
    <p:extLst>
      <p:ext uri="{BB962C8B-B14F-4D97-AF65-F5344CB8AC3E}">
        <p14:creationId xmlns:p14="http://schemas.microsoft.com/office/powerpoint/2010/main" val="3390464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799"/>
            <a:ext cx="9601200" cy="5530273"/>
          </a:xfrm>
        </p:spPr>
        <p:txBody>
          <a:bodyPr>
            <a:normAutofit fontScale="90000"/>
          </a:bodyPr>
          <a:lstStyle/>
          <a:p>
            <a:r>
              <a:rPr lang="en-US" sz="2200" b="1" i="1" dirty="0"/>
              <a:t>Solution:</a:t>
            </a:r>
            <a:r>
              <a:rPr lang="en-US" sz="2200" dirty="0"/>
              <a:t> Create and/or offer the following</a:t>
            </a:r>
            <a:r>
              <a:rPr lang="en-US" sz="2200" dirty="0" smtClean="0"/>
              <a:t>: </a:t>
            </a:r>
            <a:br>
              <a:rPr lang="en-US" sz="2200" dirty="0" smtClean="0"/>
            </a:br>
            <a:r>
              <a:rPr lang="en-US" sz="2200" dirty="0" smtClean="0"/>
              <a:t/>
            </a:r>
            <a:br>
              <a:rPr lang="en-US" sz="2200" dirty="0" smtClean="0"/>
            </a:br>
            <a:r>
              <a:rPr lang="en-US" sz="2200" dirty="0" smtClean="0"/>
              <a:t>1. Develop </a:t>
            </a:r>
            <a:r>
              <a:rPr lang="en-US" sz="2200" dirty="0"/>
              <a:t>an online learning portal for faculty. Research and provide IT faculty access to either subscription or free online learning opportunities</a:t>
            </a:r>
            <a:r>
              <a:rPr lang="en-US" sz="2200" dirty="0" smtClean="0"/>
              <a:t>. </a:t>
            </a:r>
            <a:br>
              <a:rPr lang="en-US" sz="2200" dirty="0" smtClean="0"/>
            </a:br>
            <a:r>
              <a:rPr lang="en-US" sz="2200" dirty="0" smtClean="0"/>
              <a:t>2. Create </a:t>
            </a:r>
            <a:r>
              <a:rPr lang="en-US" sz="2200" dirty="0"/>
              <a:t>a custom training plan for individual IT faculty to learn and upskill in the following areas: robotics/AI, IoT, in the first stage, then Data Science and Ethical Hacking in the second stage, then move onto Advanced Web and Software Development in the final stage</a:t>
            </a:r>
            <a:r>
              <a:rPr lang="en-US" sz="2200" dirty="0" smtClean="0"/>
              <a:t>. </a:t>
            </a:r>
            <a:br>
              <a:rPr lang="en-US" sz="2200" dirty="0" smtClean="0"/>
            </a:br>
            <a:r>
              <a:rPr lang="en-US" sz="2200" dirty="0" smtClean="0"/>
              <a:t>3. Work </a:t>
            </a:r>
            <a:r>
              <a:rPr lang="en-US" sz="2200" dirty="0"/>
              <a:t>with IT faculty to review their IT programs and create redesigned courses in order to develop an updated program of study in the areas defined above.  This might include offering the introductory course in these IR4/disruptive technology areas, and new or redesigned certificates or degrees. </a:t>
            </a:r>
            <a:r>
              <a:rPr lang="en-US" sz="2200" dirty="0" smtClean="0"/>
              <a:t/>
            </a:r>
            <a:br>
              <a:rPr lang="en-US" sz="2200" dirty="0" smtClean="0"/>
            </a:br>
            <a:r>
              <a:rPr lang="en-US" sz="2200" dirty="0" smtClean="0"/>
              <a:t>4. Develop </a:t>
            </a:r>
            <a:r>
              <a:rPr lang="en-US" sz="2200" dirty="0"/>
              <a:t>a master plan on how to ensure new certificates and degrees offer solid and achievable internships and/or work-based learning experiences in Capstone courses.  This might include developing an online portal for local employers to offer temporary work experiences that senior-level employers don’t have time to do themselves.  </a:t>
            </a:r>
            <a:br>
              <a:rPr lang="en-US" sz="2200" dirty="0"/>
            </a:br>
            <a:r>
              <a:rPr lang="en-US" sz="2200" dirty="0" smtClean="0"/>
              <a:t/>
            </a:r>
            <a:br>
              <a:rPr lang="en-US" sz="2200" dirty="0" smtClean="0"/>
            </a:br>
            <a:r>
              <a:rPr lang="en-US" sz="2200" dirty="0" smtClean="0"/>
              <a:t>This </a:t>
            </a:r>
            <a:r>
              <a:rPr lang="en-US" sz="2200" dirty="0"/>
              <a:t>is a comprehensive project that has a systemic approach in updating the IT programs of community and technical colleges across the state.  This project’s products/services will be offered at no cost to participating colleges.  </a:t>
            </a:r>
            <a:r>
              <a:rPr lang="en-US" dirty="0"/>
              <a:t/>
            </a:r>
            <a:br>
              <a:rPr lang="en-US" dirty="0"/>
            </a:br>
            <a:endParaRPr lang="en-US" sz="1800" dirty="0"/>
          </a:p>
        </p:txBody>
      </p:sp>
    </p:spTree>
    <p:extLst>
      <p:ext uri="{BB962C8B-B14F-4D97-AF65-F5344CB8AC3E}">
        <p14:creationId xmlns:p14="http://schemas.microsoft.com/office/powerpoint/2010/main" val="249766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545" y="2791691"/>
            <a:ext cx="9601200" cy="1485900"/>
          </a:xfrm>
        </p:spPr>
        <p:txBody>
          <a:bodyPr/>
          <a:lstStyle/>
          <a:p>
            <a:r>
              <a:rPr lang="en-US" dirty="0" smtClean="0"/>
              <a:t>If we have time, questions?</a:t>
            </a:r>
            <a:br>
              <a:rPr lang="en-US" dirty="0" smtClean="0"/>
            </a:br>
            <a:r>
              <a:rPr lang="en-US" dirty="0" smtClean="0"/>
              <a:t>Thank you for your time!  </a:t>
            </a:r>
            <a:endParaRPr lang="en-US" dirty="0"/>
          </a:p>
        </p:txBody>
      </p:sp>
    </p:spTree>
    <p:extLst>
      <p:ext uri="{BB962C8B-B14F-4D97-AF65-F5344CB8AC3E}">
        <p14:creationId xmlns:p14="http://schemas.microsoft.com/office/powerpoint/2010/main" val="185286969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168</TotalTime>
  <Words>391</Words>
  <Application>Microsoft Office PowerPoint</Application>
  <PresentationFormat>Widescreen</PresentationFormat>
  <Paragraphs>27</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Franklin Gothic Book</vt:lpstr>
      <vt:lpstr>Crop</vt:lpstr>
      <vt:lpstr>IT futures Summit 2018</vt:lpstr>
      <vt:lpstr>PowerPoint Presentation</vt:lpstr>
      <vt:lpstr>PowerPoint Presentation</vt:lpstr>
      <vt:lpstr>Update: robotics/AI</vt:lpstr>
      <vt:lpstr>Progress To-Date</vt:lpstr>
      <vt:lpstr>Project (2018-2021):  IR4: A Mobilized Washington State   A Systemic Approach to Prepare Washington State’s Community and Technical College  Information Technology Programs for the 4th Industrial Revolution </vt:lpstr>
      <vt:lpstr>Solution: Create and/or offer the following:   1. Develop an online learning portal for faculty. Research and provide IT faculty access to either subscription or free online learning opportunities.  2. Create a custom training plan for individual IT faculty to learn and upskill in the following areas: robotics/AI, IoT, in the first stage, then Data Science and Ethical Hacking in the second stage, then move onto Advanced Web and Software Development in the final stage.  3. Work with IT faculty to review their IT programs and create redesigned courses in order to develop an updated program of study in the areas defined above.  This might include offering the introductory course in these IR4/disruptive technology areas, and new or redesigned certificates or degrees.  4. Develop a master plan on how to ensure new certificates and degrees offer solid and achievable internships and/or work-based learning experiences in Capstone courses.  This might include developing an online portal for local employers to offer temporary work experiences that senior-level employers don’t have time to do themselves.    This is a comprehensive project that has a systemic approach in updating the IT programs of community and technical colleges across the state.  This project’s products/services will be offered at no cost to participating colleges.   </vt:lpstr>
      <vt:lpstr>If we have time, questions? Thank you for your time!  </vt:lpstr>
    </vt:vector>
  </TitlesOfParts>
  <Company>Bellevue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futures Summit 2018</dc:title>
  <dc:creator>Maureen Majury</dc:creator>
  <cp:lastModifiedBy>Maureen Majury</cp:lastModifiedBy>
  <cp:revision>7</cp:revision>
  <dcterms:created xsi:type="dcterms:W3CDTF">2018-05-16T17:16:28Z</dcterms:created>
  <dcterms:modified xsi:type="dcterms:W3CDTF">2018-05-16T20:05:27Z</dcterms:modified>
</cp:coreProperties>
</file>